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81" r:id="rId3"/>
    <p:sldId id="275" r:id="rId4"/>
    <p:sldId id="268" r:id="rId5"/>
    <p:sldId id="256" r:id="rId6"/>
    <p:sldId id="259" r:id="rId7"/>
    <p:sldId id="258" r:id="rId8"/>
    <p:sldId id="262" r:id="rId9"/>
    <p:sldId id="260" r:id="rId10"/>
    <p:sldId id="264" r:id="rId11"/>
    <p:sldId id="266" r:id="rId12"/>
    <p:sldId id="267" r:id="rId13"/>
    <p:sldId id="269" r:id="rId14"/>
    <p:sldId id="270" r:id="rId15"/>
    <p:sldId id="271" r:id="rId16"/>
    <p:sldId id="272" r:id="rId17"/>
    <p:sldId id="274" r:id="rId18"/>
    <p:sldId id="282" r:id="rId19"/>
    <p:sldId id="273" r:id="rId20"/>
    <p:sldId id="276" r:id="rId21"/>
    <p:sldId id="280" r:id="rId22"/>
    <p:sldId id="277" r:id="rId23"/>
    <p:sldId id="287" r:id="rId24"/>
    <p:sldId id="284" r:id="rId25"/>
    <p:sldId id="288" r:id="rId26"/>
    <p:sldId id="285" r:id="rId27"/>
    <p:sldId id="290" r:id="rId28"/>
    <p:sldId id="289" r:id="rId29"/>
    <p:sldId id="291" r:id="rId30"/>
    <p:sldId id="278" r:id="rId31"/>
    <p:sldId id="294" r:id="rId32"/>
    <p:sldId id="292"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mas Petricek" initials="TP" lastIdx="1" clrIdx="0">
    <p:extLst>
      <p:ext uri="{19B8F6BF-5375-455C-9EA6-DF929625EA0E}">
        <p15:presenceInfo xmlns:p15="http://schemas.microsoft.com/office/powerpoint/2012/main" userId="6ddff5260c96e3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92" autoAdjust="0"/>
    <p:restoredTop sz="94660"/>
  </p:normalViewPr>
  <p:slideViewPr>
    <p:cSldViewPr snapToGrid="0">
      <p:cViewPr>
        <p:scale>
          <a:sx n="75" d="100"/>
          <a:sy n="75" d="100"/>
        </p:scale>
        <p:origin x="1016" y="1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hdphoto1.wdp>
</file>

<file path=ppt/media/hdphoto2.wdp>
</file>

<file path=ppt/media/image1.png>
</file>

<file path=ppt/media/image10.jpg>
</file>

<file path=ppt/media/image11.png>
</file>

<file path=ppt/media/image12.jpg>
</file>

<file path=ppt/media/image13.jpeg>
</file>

<file path=ppt/media/image14.jpg>
</file>

<file path=ppt/media/image15.png>
</file>

<file path=ppt/media/image16.png>
</file>

<file path=ppt/media/image17.png>
</file>

<file path=ppt/media/image18.jpeg>
</file>

<file path=ppt/media/image19.png>
</file>

<file path=ppt/media/image2.jpg>
</file>

<file path=ppt/media/image3.jpg>
</file>

<file path=ppt/media/image4.jpg>
</file>

<file path=ppt/media/image5.jpeg>
</file>

<file path=ppt/media/image6.jpe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0AE26D-8452-4687-AC1D-292B4B12DCB5}" type="datetimeFigureOut">
              <a:rPr lang="en-US" smtClean="0"/>
              <a:t>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3248866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0AE26D-8452-4687-AC1D-292B4B12DCB5}" type="datetimeFigureOut">
              <a:rPr lang="en-US" smtClean="0"/>
              <a:t>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2972495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0AE26D-8452-4687-AC1D-292B4B12DCB5}" type="datetimeFigureOut">
              <a:rPr lang="en-US" smtClean="0"/>
              <a:t>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3889989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0AE26D-8452-4687-AC1D-292B4B12DCB5}" type="datetimeFigureOut">
              <a:rPr lang="en-US" smtClean="0"/>
              <a:t>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4036239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0AE26D-8452-4687-AC1D-292B4B12DCB5}" type="datetimeFigureOut">
              <a:rPr lang="en-US" smtClean="0"/>
              <a:t>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2807154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0AE26D-8452-4687-AC1D-292B4B12DCB5}" type="datetimeFigureOut">
              <a:rPr lang="en-US" smtClean="0"/>
              <a:t>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913322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0AE26D-8452-4687-AC1D-292B4B12DCB5}" type="datetimeFigureOut">
              <a:rPr lang="en-US" smtClean="0"/>
              <a:t>11/1/2020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1380820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0AE26D-8452-4687-AC1D-292B4B12DCB5}" type="datetimeFigureOut">
              <a:rPr lang="en-US" smtClean="0"/>
              <a:t>11/1/2020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4055143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0AE26D-8452-4687-AC1D-292B4B12DCB5}" type="datetimeFigureOut">
              <a:rPr lang="en-US" smtClean="0"/>
              <a:t>11/1/2020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3282245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0AE26D-8452-4687-AC1D-292B4B12DCB5}" type="datetimeFigureOut">
              <a:rPr lang="en-US" smtClean="0"/>
              <a:t>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2357425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0AE26D-8452-4687-AC1D-292B4B12DCB5}" type="datetimeFigureOut">
              <a:rPr lang="en-US" smtClean="0"/>
              <a:t>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750BB4-D3A8-499D-A7DF-151C34DCF8BF}" type="slidenum">
              <a:rPr lang="en-US" smtClean="0"/>
              <a:t>‹#›</a:t>
            </a:fld>
            <a:endParaRPr lang="en-US"/>
          </a:p>
        </p:txBody>
      </p:sp>
    </p:spTree>
    <p:extLst>
      <p:ext uri="{BB962C8B-B14F-4D97-AF65-F5344CB8AC3E}">
        <p14:creationId xmlns:p14="http://schemas.microsoft.com/office/powerpoint/2010/main" val="2364458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0AE26D-8452-4687-AC1D-292B4B12DCB5}" type="datetimeFigureOut">
              <a:rPr lang="en-US" smtClean="0"/>
              <a:t>11/1/2020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750BB4-D3A8-499D-A7DF-151C34DCF8BF}" type="slidenum">
              <a:rPr lang="en-US" smtClean="0"/>
              <a:t>‹#›</a:t>
            </a:fld>
            <a:endParaRPr lang="en-US"/>
          </a:p>
        </p:txBody>
      </p:sp>
    </p:spTree>
    <p:extLst>
      <p:ext uri="{BB962C8B-B14F-4D97-AF65-F5344CB8AC3E}">
        <p14:creationId xmlns:p14="http://schemas.microsoft.com/office/powerpoint/2010/main" val="75204598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89F413-4767-4D1B-9A3B-36759A296E2C}"/>
              </a:ext>
            </a:extLst>
          </p:cNvPr>
          <p:cNvSpPr>
            <a:spLocks noGrp="1"/>
          </p:cNvSpPr>
          <p:nvPr>
            <p:ph type="ctrTitle"/>
          </p:nvPr>
        </p:nvSpPr>
        <p:spPr>
          <a:xfrm>
            <a:off x="440266" y="567267"/>
            <a:ext cx="8983133" cy="5918199"/>
          </a:xfrm>
        </p:spPr>
        <p:txBody>
          <a:bodyPr anchor="t">
            <a:normAutofit fontScale="90000"/>
          </a:bodyPr>
          <a:lstStyle/>
          <a:p>
            <a:pPr algn="l">
              <a:lnSpc>
                <a:spcPct val="110000"/>
              </a:lnSpc>
            </a:pPr>
            <a:r>
              <a:rPr lang="en-US" dirty="0">
                <a:ea typeface="Roboto Thin" panose="02000000000000000000" pitchFamily="2" charset="0"/>
              </a:rPr>
              <a:t>Cultures of Programming</a:t>
            </a:r>
            <a:br>
              <a:rPr lang="en-US" dirty="0">
                <a:ea typeface="Roboto Thin" panose="02000000000000000000" pitchFamily="2" charset="0"/>
              </a:rPr>
            </a:br>
            <a:r>
              <a:rPr lang="en-US" sz="4000" dirty="0">
                <a:latin typeface="Roboto Thin" panose="02000000000000000000" pitchFamily="2" charset="0"/>
                <a:ea typeface="Roboto Thin" panose="02000000000000000000" pitchFamily="2" charset="0"/>
              </a:rPr>
              <a:t>Lessons from 70 years of learning </a:t>
            </a:r>
            <a:br>
              <a:rPr lang="en-US" sz="4000" dirty="0">
                <a:latin typeface="Roboto Thin" panose="02000000000000000000" pitchFamily="2" charset="0"/>
                <a:ea typeface="Roboto Thin" panose="02000000000000000000" pitchFamily="2" charset="0"/>
              </a:rPr>
            </a:br>
            <a:r>
              <a:rPr lang="en-US" sz="4000" dirty="0">
                <a:latin typeface="Roboto Thin" panose="02000000000000000000" pitchFamily="2" charset="0"/>
                <a:ea typeface="Roboto Thin" panose="02000000000000000000" pitchFamily="2" charset="0"/>
              </a:rPr>
              <a:t>how to control the electronic computer</a:t>
            </a:r>
            <a:br>
              <a:rPr lang="en-US" sz="4000" dirty="0">
                <a:latin typeface="Roboto Thin" panose="02000000000000000000" pitchFamily="2" charset="0"/>
                <a:ea typeface="Roboto Thin" panose="02000000000000000000" pitchFamily="2" charset="0"/>
              </a:rPr>
            </a:br>
            <a:br>
              <a:rPr lang="en-US" sz="4000" dirty="0">
                <a:latin typeface="Roboto Thin" panose="02000000000000000000" pitchFamily="2" charset="0"/>
                <a:ea typeface="Roboto Thin" panose="02000000000000000000" pitchFamily="2" charset="0"/>
              </a:rPr>
            </a:br>
            <a:br>
              <a:rPr lang="en-US" sz="4000" dirty="0">
                <a:latin typeface="Roboto Thin" panose="02000000000000000000" pitchFamily="2" charset="0"/>
                <a:ea typeface="Roboto Thin" panose="02000000000000000000" pitchFamily="2" charset="0"/>
              </a:rPr>
            </a:br>
            <a:br>
              <a:rPr lang="en-US" sz="3400" dirty="0">
                <a:latin typeface="Roboto Thin" panose="02000000000000000000" pitchFamily="2" charset="0"/>
                <a:ea typeface="Roboto Thin" panose="02000000000000000000" pitchFamily="2" charset="0"/>
              </a:rPr>
            </a:br>
            <a:br>
              <a:rPr lang="en-US" sz="3400" dirty="0">
                <a:latin typeface="Roboto Thin" panose="02000000000000000000" pitchFamily="2" charset="0"/>
                <a:ea typeface="Roboto Thin" panose="02000000000000000000" pitchFamily="2" charset="0"/>
              </a:rPr>
            </a:br>
            <a:r>
              <a:rPr lang="en-US" sz="3400" dirty="0">
                <a:latin typeface="+mn-lt"/>
                <a:ea typeface="Roboto Thin" panose="02000000000000000000" pitchFamily="2" charset="0"/>
              </a:rPr>
              <a:t>Tomas Petricek</a:t>
            </a:r>
            <a:r>
              <a:rPr lang="en-US" sz="3400" dirty="0">
                <a:latin typeface="Roboto Thin" panose="02000000000000000000" pitchFamily="2" charset="0"/>
                <a:ea typeface="Roboto Thin" panose="02000000000000000000" pitchFamily="2" charset="0"/>
              </a:rPr>
              <a:t>, University of Kent</a:t>
            </a:r>
            <a:br>
              <a:rPr lang="en-US" sz="3400" dirty="0">
                <a:latin typeface="Roboto Thin" panose="02000000000000000000" pitchFamily="2" charset="0"/>
                <a:ea typeface="Roboto Thin" panose="02000000000000000000" pitchFamily="2" charset="0"/>
              </a:rPr>
            </a:br>
            <a:r>
              <a:rPr lang="en-US" sz="3400" dirty="0">
                <a:latin typeface="Roboto Light" panose="02000000000000000000" pitchFamily="2" charset="0"/>
                <a:ea typeface="Roboto Light" panose="02000000000000000000" pitchFamily="2" charset="0"/>
              </a:rPr>
              <a:t>tomas@tomasp.net </a:t>
            </a:r>
            <a:r>
              <a:rPr lang="en-US" sz="3400" dirty="0">
                <a:latin typeface="Roboto Thin" panose="02000000000000000000" pitchFamily="2" charset="0"/>
                <a:ea typeface="Roboto Thin" panose="02000000000000000000" pitchFamily="2" charset="0"/>
              </a:rPr>
              <a:t>| </a:t>
            </a:r>
            <a:r>
              <a:rPr lang="en-US" sz="3400" dirty="0">
                <a:latin typeface="Roboto Light" panose="02000000000000000000" pitchFamily="2" charset="0"/>
                <a:ea typeface="Roboto Light" panose="02000000000000000000" pitchFamily="2" charset="0"/>
              </a:rPr>
              <a:t>@tomaspetricek</a:t>
            </a:r>
          </a:p>
        </p:txBody>
      </p:sp>
      <p:pic>
        <p:nvPicPr>
          <p:cNvPr id="7" name="Picture 6">
            <a:extLst>
              <a:ext uri="{FF2B5EF4-FFF2-40B4-BE49-F238E27FC236}">
                <a16:creationId xmlns:a16="http://schemas.microsoft.com/office/drawing/2014/main" id="{73E7DCDA-77EE-49B3-98E7-5E4E4FA797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34626" y="3526366"/>
            <a:ext cx="2749779" cy="2659604"/>
          </a:xfrm>
          <a:prstGeom prst="rect">
            <a:avLst/>
          </a:prstGeom>
        </p:spPr>
      </p:pic>
    </p:spTree>
    <p:extLst>
      <p:ext uri="{BB962C8B-B14F-4D97-AF65-F5344CB8AC3E}">
        <p14:creationId xmlns:p14="http://schemas.microsoft.com/office/powerpoint/2010/main" val="1744013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838201" y="1825625"/>
            <a:ext cx="6931360" cy="4351338"/>
          </a:xfrm>
        </p:spPr>
        <p:txBody>
          <a:bodyPr>
            <a:normAutofit/>
          </a:bodyPr>
          <a:lstStyle/>
          <a:p>
            <a:pPr marL="0" indent="0">
              <a:lnSpc>
                <a:spcPct val="100000"/>
              </a:lnSpc>
              <a:spcBef>
                <a:spcPts val="2000"/>
              </a:spcBef>
              <a:buNone/>
            </a:pPr>
            <a:r>
              <a:rPr lang="en-GB" dirty="0">
                <a:latin typeface="Roboto Thin" panose="02000000000000000000" pitchFamily="2" charset="0"/>
                <a:ea typeface="Roboto Thin" panose="02000000000000000000" pitchFamily="2" charset="0"/>
              </a:rPr>
              <a:t>The way to debug a program (…), was to sit  at the console and execute the program manually, instruction by instruction, while  observing the registers and memory on  monitor tubes (…).</a:t>
            </a:r>
          </a:p>
          <a:p>
            <a:pPr marL="0" indent="0">
              <a:lnSpc>
                <a:spcPct val="100000"/>
              </a:lnSpc>
              <a:spcBef>
                <a:spcPts val="2000"/>
              </a:spcBef>
              <a:buNone/>
            </a:pPr>
            <a:r>
              <a:rPr lang="en-GB" dirty="0">
                <a:ea typeface="Roboto Thin" panose="02000000000000000000" pitchFamily="2" charset="0"/>
              </a:rPr>
              <a:t>		</a:t>
            </a:r>
            <a:r>
              <a:rPr lang="en-US" dirty="0"/>
              <a:t>Martin Campbell-Kelly (2011)</a:t>
            </a:r>
          </a:p>
          <a:p>
            <a:pPr marL="0" indent="0">
              <a:lnSpc>
                <a:spcPct val="100000"/>
              </a:lnSpc>
              <a:spcBef>
                <a:spcPts val="2000"/>
              </a:spcBef>
              <a:buNone/>
            </a:pPr>
            <a:endParaRPr lang="en-GB" dirty="0">
              <a:ea typeface="Roboto Thin" panose="02000000000000000000" pitchFamily="2" charset="0"/>
            </a:endParaRP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p:txBody>
          <a:bodyPr/>
          <a:lstStyle/>
          <a:p>
            <a:r>
              <a:rPr lang="en-US" dirty="0"/>
              <a:t>Debugging the EDSAC</a:t>
            </a:r>
          </a:p>
        </p:txBody>
      </p:sp>
      <p:pic>
        <p:nvPicPr>
          <p:cNvPr id="3" name="Picture 2">
            <a:extLst>
              <a:ext uri="{FF2B5EF4-FFF2-40B4-BE49-F238E27FC236}">
                <a16:creationId xmlns:a16="http://schemas.microsoft.com/office/drawing/2014/main" id="{D90C6ECA-2100-412D-9FBD-712B524B5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29220" y="1027906"/>
            <a:ext cx="3562350" cy="4876800"/>
          </a:xfrm>
          <a:prstGeom prst="rect">
            <a:avLst/>
          </a:prstGeom>
        </p:spPr>
      </p:pic>
    </p:spTree>
    <p:extLst>
      <p:ext uri="{BB962C8B-B14F-4D97-AF65-F5344CB8AC3E}">
        <p14:creationId xmlns:p14="http://schemas.microsoft.com/office/powerpoint/2010/main" val="7918700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838201" y="1825624"/>
            <a:ext cx="6931360" cy="4677071"/>
          </a:xfrm>
        </p:spPr>
        <p:txBody>
          <a:bodyPr>
            <a:normAutofit fontScale="92500" lnSpcReduction="10000"/>
          </a:bodyPr>
          <a:lstStyle/>
          <a:p>
            <a:pPr marL="0" indent="0">
              <a:lnSpc>
                <a:spcPct val="110000"/>
              </a:lnSpc>
              <a:spcBef>
                <a:spcPts val="2000"/>
              </a:spcBef>
              <a:buNone/>
            </a:pPr>
            <a:r>
              <a:rPr lang="en-GB" dirty="0">
                <a:ea typeface="Roboto Thin" panose="02000000000000000000" pitchFamily="2" charset="0"/>
              </a:rPr>
              <a:t>Post-mortem routine </a:t>
            </a:r>
            <a:r>
              <a:rPr lang="en-GB" dirty="0">
                <a:latin typeface="Roboto Thin" panose="02000000000000000000" pitchFamily="2" charset="0"/>
                <a:ea typeface="Roboto Thin" panose="02000000000000000000" pitchFamily="2" charset="0"/>
              </a:rPr>
              <a:t>– print out a region of the store so that it can be studied offline if program gores wrong.</a:t>
            </a:r>
          </a:p>
          <a:p>
            <a:pPr marL="0" indent="0">
              <a:lnSpc>
                <a:spcPct val="110000"/>
              </a:lnSpc>
              <a:spcBef>
                <a:spcPts val="2000"/>
              </a:spcBef>
              <a:buNone/>
            </a:pPr>
            <a:r>
              <a:rPr lang="en-GB" dirty="0">
                <a:ea typeface="Roboto Thin" panose="02000000000000000000" pitchFamily="2" charset="0"/>
              </a:rPr>
              <a:t>Checking routine </a:t>
            </a:r>
            <a:r>
              <a:rPr lang="en-GB" dirty="0">
                <a:latin typeface="Roboto Thin" panose="02000000000000000000" pitchFamily="2" charset="0"/>
                <a:ea typeface="Roboto Thin" panose="02000000000000000000" pitchFamily="2" charset="0"/>
              </a:rPr>
              <a:t>–program executed by an “interpreter” that printed diagnostic information </a:t>
            </a:r>
          </a:p>
          <a:p>
            <a:pPr marL="0" indent="0">
              <a:lnSpc>
                <a:spcPct val="110000"/>
              </a:lnSpc>
              <a:spcBef>
                <a:spcPts val="2000"/>
              </a:spcBef>
              <a:buNone/>
            </a:pPr>
            <a:r>
              <a:rPr lang="en-GB" dirty="0">
                <a:latin typeface="Roboto Thin" panose="02000000000000000000" pitchFamily="2" charset="0"/>
                <a:ea typeface="Roboto Thin" panose="02000000000000000000" pitchFamily="2" charset="0"/>
              </a:rPr>
              <a:t>“From early 1950, it became possible to assign a full-time operator to the EDSAC who would  run programs on behalf of users.”</a:t>
            </a:r>
          </a:p>
          <a:p>
            <a:pPr marL="0" indent="0">
              <a:lnSpc>
                <a:spcPct val="110000"/>
              </a:lnSpc>
              <a:spcBef>
                <a:spcPts val="2000"/>
              </a:spcBef>
              <a:buNone/>
            </a:pPr>
            <a:r>
              <a:rPr lang="en-GB" dirty="0">
                <a:ea typeface="Roboto Thin" panose="02000000000000000000" pitchFamily="2" charset="0"/>
              </a:rPr>
              <a:t>		     </a:t>
            </a:r>
            <a:r>
              <a:rPr lang="en-US" dirty="0"/>
              <a:t>Martin Campbell-Kelly (2011)</a:t>
            </a:r>
          </a:p>
          <a:p>
            <a:pPr marL="0" indent="0">
              <a:lnSpc>
                <a:spcPct val="110000"/>
              </a:lnSpc>
              <a:spcBef>
                <a:spcPts val="2000"/>
              </a:spcBef>
              <a:buNone/>
            </a:pPr>
            <a:endParaRPr lang="en-GB" dirty="0">
              <a:ea typeface="Roboto Thin" panose="02000000000000000000" pitchFamily="2" charset="0"/>
            </a:endParaRP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p:txBody>
          <a:bodyPr/>
          <a:lstStyle/>
          <a:p>
            <a:r>
              <a:rPr lang="en-US" dirty="0"/>
              <a:t>Debugging the EDSAC</a:t>
            </a:r>
          </a:p>
        </p:txBody>
      </p:sp>
      <p:pic>
        <p:nvPicPr>
          <p:cNvPr id="6" name="Picture 5">
            <a:extLst>
              <a:ext uri="{FF2B5EF4-FFF2-40B4-BE49-F238E27FC236}">
                <a16:creationId xmlns:a16="http://schemas.microsoft.com/office/drawing/2014/main" id="{B59DEA31-2E5F-4390-9147-6C511C581D0A}"/>
              </a:ext>
            </a:extLst>
          </p:cNvPr>
          <p:cNvPicPr>
            <a:picLocks noChangeAspect="1"/>
          </p:cNvPicPr>
          <p:nvPr/>
        </p:nvPicPr>
        <p:blipFill>
          <a:blip r:embed="rId2"/>
          <a:stretch>
            <a:fillRect/>
          </a:stretch>
        </p:blipFill>
        <p:spPr>
          <a:xfrm>
            <a:off x="8482179" y="968091"/>
            <a:ext cx="3031834" cy="4677071"/>
          </a:xfrm>
          <a:prstGeom prst="rect">
            <a:avLst/>
          </a:prstGeom>
          <a:effectLst/>
        </p:spPr>
      </p:pic>
    </p:spTree>
    <p:extLst>
      <p:ext uri="{BB962C8B-B14F-4D97-AF65-F5344CB8AC3E}">
        <p14:creationId xmlns:p14="http://schemas.microsoft.com/office/powerpoint/2010/main" val="736164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970A322B-9D83-4D28-AF6C-778AC8BCF325}"/>
              </a:ext>
            </a:extLst>
          </p:cNvPr>
          <p:cNvSpPr/>
          <p:nvPr/>
        </p:nvSpPr>
        <p:spPr>
          <a:xfrm>
            <a:off x="6508079" y="5084914"/>
            <a:ext cx="5353720" cy="1017001"/>
          </a:xfrm>
          <a:prstGeom prst="roundRect">
            <a:avLst>
              <a:gd name="adj" fmla="val 8049"/>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Computers as a scientific instrument. Human processes to use it efficiently.</a:t>
            </a:r>
          </a:p>
        </p:txBody>
      </p:sp>
      <p:sp>
        <p:nvSpPr>
          <p:cNvPr id="20" name="Rectangle: Rounded Corners 19">
            <a:extLst>
              <a:ext uri="{FF2B5EF4-FFF2-40B4-BE49-F238E27FC236}">
                <a16:creationId xmlns:a16="http://schemas.microsoft.com/office/drawing/2014/main" id="{78DA0B3F-C90E-483E-AB92-141584B3D940}"/>
              </a:ext>
            </a:extLst>
          </p:cNvPr>
          <p:cNvSpPr/>
          <p:nvPr/>
        </p:nvSpPr>
        <p:spPr>
          <a:xfrm>
            <a:off x="6508079" y="4310399"/>
            <a:ext cx="2754454" cy="580782"/>
          </a:xfrm>
          <a:prstGeom prst="roundRect">
            <a:avLst>
              <a:gd name="adj" fmla="val 25543"/>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Business culture</a:t>
            </a:r>
          </a:p>
        </p:txBody>
      </p:sp>
      <p:sp>
        <p:nvSpPr>
          <p:cNvPr id="22" name="Rectangle: Rounded Corners 21">
            <a:extLst>
              <a:ext uri="{FF2B5EF4-FFF2-40B4-BE49-F238E27FC236}">
                <a16:creationId xmlns:a16="http://schemas.microsoft.com/office/drawing/2014/main" id="{5BECA306-3517-45C3-8331-0920BBD9BFDF}"/>
              </a:ext>
            </a:extLst>
          </p:cNvPr>
          <p:cNvSpPr/>
          <p:nvPr/>
        </p:nvSpPr>
        <p:spPr>
          <a:xfrm>
            <a:off x="522145" y="4067914"/>
            <a:ext cx="5353720" cy="1017000"/>
          </a:xfrm>
          <a:prstGeom prst="roundRect">
            <a:avLst>
              <a:gd name="adj" fmla="val 8049"/>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Use the machine to build better tools for controlling, testing and debugging.</a:t>
            </a:r>
          </a:p>
        </p:txBody>
      </p:sp>
      <p:sp>
        <p:nvSpPr>
          <p:cNvPr id="24" name="Rectangle: Rounded Corners 23">
            <a:extLst>
              <a:ext uri="{FF2B5EF4-FFF2-40B4-BE49-F238E27FC236}">
                <a16:creationId xmlns:a16="http://schemas.microsoft.com/office/drawing/2014/main" id="{94171C2F-4DAE-4652-8A85-FF236210FFA5}"/>
              </a:ext>
            </a:extLst>
          </p:cNvPr>
          <p:cNvSpPr/>
          <p:nvPr/>
        </p:nvSpPr>
        <p:spPr>
          <a:xfrm>
            <a:off x="522145" y="3293398"/>
            <a:ext cx="2974588" cy="580782"/>
          </a:xfrm>
          <a:prstGeom prst="roundRect">
            <a:avLst>
              <a:gd name="adj" fmla="val 25543"/>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Engineering culture</a:t>
            </a:r>
          </a:p>
        </p:txBody>
      </p:sp>
      <p:sp>
        <p:nvSpPr>
          <p:cNvPr id="26" name="Rectangle: Rounded Corners 25">
            <a:extLst>
              <a:ext uri="{FF2B5EF4-FFF2-40B4-BE49-F238E27FC236}">
                <a16:creationId xmlns:a16="http://schemas.microsoft.com/office/drawing/2014/main" id="{E709733B-419C-47AE-9BE6-940568E29F5F}"/>
              </a:ext>
            </a:extLst>
          </p:cNvPr>
          <p:cNvSpPr/>
          <p:nvPr/>
        </p:nvSpPr>
        <p:spPr>
          <a:xfrm>
            <a:off x="522145" y="1177519"/>
            <a:ext cx="5353720" cy="1017000"/>
          </a:xfrm>
          <a:prstGeom prst="roundRect">
            <a:avLst>
              <a:gd name="adj" fmla="val 804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Direct interaction with the machine, often using individual expertise.</a:t>
            </a:r>
          </a:p>
        </p:txBody>
      </p:sp>
      <p:sp>
        <p:nvSpPr>
          <p:cNvPr id="28" name="Rectangle: Rounded Corners 27">
            <a:extLst>
              <a:ext uri="{FF2B5EF4-FFF2-40B4-BE49-F238E27FC236}">
                <a16:creationId xmlns:a16="http://schemas.microsoft.com/office/drawing/2014/main" id="{235106EC-B748-4B52-A9F7-98049305A8BC}"/>
              </a:ext>
            </a:extLst>
          </p:cNvPr>
          <p:cNvSpPr/>
          <p:nvPr/>
        </p:nvSpPr>
        <p:spPr>
          <a:xfrm>
            <a:off x="522145" y="403003"/>
            <a:ext cx="2398855" cy="580782"/>
          </a:xfrm>
          <a:prstGeom prst="roundRect">
            <a:avLst>
              <a:gd name="adj" fmla="val 2554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Hacker culture</a:t>
            </a:r>
          </a:p>
        </p:txBody>
      </p:sp>
      <p:sp>
        <p:nvSpPr>
          <p:cNvPr id="30" name="Rectangle: Rounded Corners 29">
            <a:extLst>
              <a:ext uri="{FF2B5EF4-FFF2-40B4-BE49-F238E27FC236}">
                <a16:creationId xmlns:a16="http://schemas.microsoft.com/office/drawing/2014/main" id="{BC76001D-4791-42FC-8406-F35E6400123F}"/>
              </a:ext>
            </a:extLst>
          </p:cNvPr>
          <p:cNvSpPr/>
          <p:nvPr/>
        </p:nvSpPr>
        <p:spPr>
          <a:xfrm>
            <a:off x="6508079" y="2441618"/>
            <a:ext cx="5353720" cy="1017000"/>
          </a:xfrm>
          <a:prstGeom prst="roundRect">
            <a:avLst>
              <a:gd name="adj" fmla="val 8049"/>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Treat programming as mathematical challenge to be solved logically.</a:t>
            </a:r>
          </a:p>
        </p:txBody>
      </p:sp>
      <p:sp>
        <p:nvSpPr>
          <p:cNvPr id="32" name="Rectangle: Rounded Corners 31">
            <a:extLst>
              <a:ext uri="{FF2B5EF4-FFF2-40B4-BE49-F238E27FC236}">
                <a16:creationId xmlns:a16="http://schemas.microsoft.com/office/drawing/2014/main" id="{E5B95AD3-D476-4BB2-AF75-8820A805B97E}"/>
              </a:ext>
            </a:extLst>
          </p:cNvPr>
          <p:cNvSpPr/>
          <p:nvPr/>
        </p:nvSpPr>
        <p:spPr>
          <a:xfrm>
            <a:off x="6508078" y="1667102"/>
            <a:ext cx="3296321" cy="580782"/>
          </a:xfrm>
          <a:prstGeom prst="roundRect">
            <a:avLst>
              <a:gd name="adj" fmla="val 25543"/>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Mathematical culture</a:t>
            </a:r>
          </a:p>
        </p:txBody>
      </p:sp>
    </p:spTree>
    <p:extLst>
      <p:ext uri="{BB962C8B-B14F-4D97-AF65-F5344CB8AC3E}">
        <p14:creationId xmlns:p14="http://schemas.microsoft.com/office/powerpoint/2010/main" val="1872210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0" grpId="0" animBg="1"/>
      <p:bldP spid="22" grpId="0" animBg="1"/>
      <p:bldP spid="24" grpId="0" animBg="1"/>
      <p:bldP spid="30" grpId="0" animBg="1"/>
      <p:bldP spid="3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89F413-4767-4D1B-9A3B-36759A296E2C}"/>
              </a:ext>
            </a:extLst>
          </p:cNvPr>
          <p:cNvSpPr>
            <a:spLocks noGrp="1"/>
          </p:cNvSpPr>
          <p:nvPr>
            <p:ph type="title"/>
          </p:nvPr>
        </p:nvSpPr>
        <p:spPr/>
        <p:txBody>
          <a:bodyPr/>
          <a:lstStyle/>
          <a:p>
            <a:r>
              <a:rPr lang="en-US" dirty="0">
                <a:latin typeface="Roboto Thin" panose="02000000000000000000" pitchFamily="2" charset="0"/>
                <a:ea typeface="Roboto Thin" panose="02000000000000000000" pitchFamily="2" charset="0"/>
              </a:rPr>
              <a:t>Scene 2</a:t>
            </a:r>
          </a:p>
        </p:txBody>
      </p:sp>
      <p:sp>
        <p:nvSpPr>
          <p:cNvPr id="5" name="Text Placeholder 4">
            <a:extLst>
              <a:ext uri="{FF2B5EF4-FFF2-40B4-BE49-F238E27FC236}">
                <a16:creationId xmlns:a16="http://schemas.microsoft.com/office/drawing/2014/main" id="{DC2F90BB-E543-4EA8-A272-315900DE39C0}"/>
              </a:ext>
            </a:extLst>
          </p:cNvPr>
          <p:cNvSpPr>
            <a:spLocks noGrp="1"/>
          </p:cNvSpPr>
          <p:nvPr>
            <p:ph type="body" idx="1"/>
          </p:nvPr>
        </p:nvSpPr>
        <p:spPr/>
        <p:txBody>
          <a:bodyPr>
            <a:normAutofit/>
          </a:bodyPr>
          <a:lstStyle/>
          <a:p>
            <a:r>
              <a:rPr lang="en-US" sz="3600" dirty="0"/>
              <a:t>Time-sharing and minicomputers in 1950-1960s</a:t>
            </a:r>
          </a:p>
        </p:txBody>
      </p:sp>
    </p:spTree>
    <p:extLst>
      <p:ext uri="{BB962C8B-B14F-4D97-AF65-F5344CB8AC3E}">
        <p14:creationId xmlns:p14="http://schemas.microsoft.com/office/powerpoint/2010/main" val="1850395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5B80D762-D54C-43D3-8FD8-3C5BD49E49E1}"/>
              </a:ext>
            </a:extLst>
          </p:cNvPr>
          <p:cNvSpPr/>
          <p:nvPr/>
        </p:nvSpPr>
        <p:spPr>
          <a:xfrm>
            <a:off x="954156" y="443001"/>
            <a:ext cx="8232177" cy="761054"/>
          </a:xfrm>
          <a:prstGeom prst="roundRect">
            <a:avLst>
              <a:gd name="adj" fmla="val 19595"/>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It is 1956 and programming is done via batch processing, with the exception of experimental machines like TX-0. Is this the start of a computing revolution?</a:t>
            </a:r>
          </a:p>
        </p:txBody>
      </p:sp>
      <p:sp>
        <p:nvSpPr>
          <p:cNvPr id="15" name="Oval 14">
            <a:extLst>
              <a:ext uri="{FF2B5EF4-FFF2-40B4-BE49-F238E27FC236}">
                <a16:creationId xmlns:a16="http://schemas.microsoft.com/office/drawing/2014/main" id="{9ED01EA1-8DF9-47CF-A09E-A199E42F4B6B}"/>
              </a:ext>
            </a:extLst>
          </p:cNvPr>
          <p:cNvSpPr/>
          <p:nvPr/>
        </p:nvSpPr>
        <p:spPr>
          <a:xfrm>
            <a:off x="352129" y="443001"/>
            <a:ext cx="494118" cy="494118"/>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T</a:t>
            </a:r>
          </a:p>
        </p:txBody>
      </p:sp>
      <p:sp>
        <p:nvSpPr>
          <p:cNvPr id="17" name="Rectangle: Rounded Corners 16">
            <a:extLst>
              <a:ext uri="{FF2B5EF4-FFF2-40B4-BE49-F238E27FC236}">
                <a16:creationId xmlns:a16="http://schemas.microsoft.com/office/drawing/2014/main" id="{970A322B-9D83-4D28-AF6C-778AC8BCF325}"/>
              </a:ext>
            </a:extLst>
          </p:cNvPr>
          <p:cNvSpPr/>
          <p:nvPr/>
        </p:nvSpPr>
        <p:spPr>
          <a:xfrm>
            <a:off x="954156" y="2406507"/>
            <a:ext cx="7154794" cy="494118"/>
          </a:xfrm>
          <a:prstGeom prst="roundRect">
            <a:avLst>
              <a:gd name="adj" fmla="val 23657"/>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Blocking a $3 million machine for hours? What a waste of resources.</a:t>
            </a:r>
          </a:p>
        </p:txBody>
      </p:sp>
      <p:sp>
        <p:nvSpPr>
          <p:cNvPr id="19" name="Oval 18">
            <a:extLst>
              <a:ext uri="{FF2B5EF4-FFF2-40B4-BE49-F238E27FC236}">
                <a16:creationId xmlns:a16="http://schemas.microsoft.com/office/drawing/2014/main" id="{4EF83375-4EE1-45F6-B533-264AF111E5BD}"/>
              </a:ext>
            </a:extLst>
          </p:cNvPr>
          <p:cNvSpPr/>
          <p:nvPr/>
        </p:nvSpPr>
        <p:spPr>
          <a:xfrm>
            <a:off x="352128" y="2406507"/>
            <a:ext cx="494118" cy="49411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B</a:t>
            </a:r>
          </a:p>
        </p:txBody>
      </p:sp>
      <p:sp>
        <p:nvSpPr>
          <p:cNvPr id="21" name="Rectangle: Rounded Corners 20">
            <a:extLst>
              <a:ext uri="{FF2B5EF4-FFF2-40B4-BE49-F238E27FC236}">
                <a16:creationId xmlns:a16="http://schemas.microsoft.com/office/drawing/2014/main" id="{E927509F-589C-432C-8F60-ECA2A832E701}"/>
              </a:ext>
            </a:extLst>
          </p:cNvPr>
          <p:cNvSpPr/>
          <p:nvPr/>
        </p:nvSpPr>
        <p:spPr>
          <a:xfrm>
            <a:off x="954156" y="1426500"/>
            <a:ext cx="4896729" cy="761053"/>
          </a:xfrm>
          <a:prstGeom prst="roundRect">
            <a:avLst>
              <a:gd name="adj" fmla="val 252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Absolutely. You can even modify program while sitting at the computer. A miracle!</a:t>
            </a:r>
          </a:p>
        </p:txBody>
      </p:sp>
      <p:sp>
        <p:nvSpPr>
          <p:cNvPr id="23" name="Oval 22">
            <a:extLst>
              <a:ext uri="{FF2B5EF4-FFF2-40B4-BE49-F238E27FC236}">
                <a16:creationId xmlns:a16="http://schemas.microsoft.com/office/drawing/2014/main" id="{752957F8-6D23-400C-8EDE-DDC80CD020D2}"/>
              </a:ext>
            </a:extLst>
          </p:cNvPr>
          <p:cNvSpPr/>
          <p:nvPr/>
        </p:nvSpPr>
        <p:spPr>
          <a:xfrm>
            <a:off x="352128" y="1432325"/>
            <a:ext cx="494118" cy="49411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H</a:t>
            </a:r>
          </a:p>
        </p:txBody>
      </p:sp>
      <p:sp>
        <p:nvSpPr>
          <p:cNvPr id="25" name="Rectangle: Rounded Corners 24">
            <a:extLst>
              <a:ext uri="{FF2B5EF4-FFF2-40B4-BE49-F238E27FC236}">
                <a16:creationId xmlns:a16="http://schemas.microsoft.com/office/drawing/2014/main" id="{150159C4-0B5F-4C28-AC62-36D216CDE8F2}"/>
              </a:ext>
            </a:extLst>
          </p:cNvPr>
          <p:cNvSpPr/>
          <p:nvPr/>
        </p:nvSpPr>
        <p:spPr>
          <a:xfrm>
            <a:off x="954156" y="4110058"/>
            <a:ext cx="5738744" cy="761051"/>
          </a:xfrm>
          <a:prstGeom prst="roundRect">
            <a:avLst>
              <a:gd name="adj" fmla="val 22764"/>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Imagine if you could use computer like this in a classroom and use it to teach children about thinking! </a:t>
            </a:r>
          </a:p>
        </p:txBody>
      </p:sp>
      <p:sp>
        <p:nvSpPr>
          <p:cNvPr id="27" name="Oval 26">
            <a:extLst>
              <a:ext uri="{FF2B5EF4-FFF2-40B4-BE49-F238E27FC236}">
                <a16:creationId xmlns:a16="http://schemas.microsoft.com/office/drawing/2014/main" id="{0C39C6F1-DD8E-4A72-8166-0F88273297F4}"/>
              </a:ext>
            </a:extLst>
          </p:cNvPr>
          <p:cNvSpPr/>
          <p:nvPr/>
        </p:nvSpPr>
        <p:spPr>
          <a:xfrm>
            <a:off x="352129" y="4110058"/>
            <a:ext cx="494118" cy="494118"/>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C</a:t>
            </a:r>
          </a:p>
        </p:txBody>
      </p:sp>
      <p:sp>
        <p:nvSpPr>
          <p:cNvPr id="35" name="Oval 34">
            <a:extLst>
              <a:ext uri="{FF2B5EF4-FFF2-40B4-BE49-F238E27FC236}">
                <a16:creationId xmlns:a16="http://schemas.microsoft.com/office/drawing/2014/main" id="{46EF0C97-842D-430D-8697-57196D36F29E}"/>
              </a:ext>
            </a:extLst>
          </p:cNvPr>
          <p:cNvSpPr/>
          <p:nvPr/>
        </p:nvSpPr>
        <p:spPr>
          <a:xfrm>
            <a:off x="352129" y="5084240"/>
            <a:ext cx="494118" cy="49411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H</a:t>
            </a:r>
          </a:p>
        </p:txBody>
      </p:sp>
      <p:sp>
        <p:nvSpPr>
          <p:cNvPr id="37" name="Rectangle: Rounded Corners 36">
            <a:extLst>
              <a:ext uri="{FF2B5EF4-FFF2-40B4-BE49-F238E27FC236}">
                <a16:creationId xmlns:a16="http://schemas.microsoft.com/office/drawing/2014/main" id="{1E24F85E-7A3E-4EAB-BC6E-6EFD8FAC1251}"/>
              </a:ext>
            </a:extLst>
          </p:cNvPr>
          <p:cNvSpPr/>
          <p:nvPr/>
        </p:nvSpPr>
        <p:spPr>
          <a:xfrm>
            <a:off x="954156" y="3126561"/>
            <a:ext cx="6583294" cy="761052"/>
          </a:xfrm>
          <a:prstGeom prst="roundRect">
            <a:avLst>
              <a:gd name="adj" fmla="val 21095"/>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Maybe we could enable the same interaction by letting multiple users work concurrently with a single machine?</a:t>
            </a:r>
          </a:p>
        </p:txBody>
      </p:sp>
      <p:sp>
        <p:nvSpPr>
          <p:cNvPr id="39" name="Oval 38">
            <a:extLst>
              <a:ext uri="{FF2B5EF4-FFF2-40B4-BE49-F238E27FC236}">
                <a16:creationId xmlns:a16="http://schemas.microsoft.com/office/drawing/2014/main" id="{359B9688-900E-467A-BEFC-5EC13C96AA56}"/>
              </a:ext>
            </a:extLst>
          </p:cNvPr>
          <p:cNvSpPr/>
          <p:nvPr/>
        </p:nvSpPr>
        <p:spPr>
          <a:xfrm>
            <a:off x="352128" y="3119579"/>
            <a:ext cx="494118" cy="494118"/>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E</a:t>
            </a:r>
          </a:p>
        </p:txBody>
      </p:sp>
      <p:sp>
        <p:nvSpPr>
          <p:cNvPr id="18" name="Rectangle: Rounded Corners 17">
            <a:extLst>
              <a:ext uri="{FF2B5EF4-FFF2-40B4-BE49-F238E27FC236}">
                <a16:creationId xmlns:a16="http://schemas.microsoft.com/office/drawing/2014/main" id="{B677809E-6C25-4B21-A18B-5647FFF2FC43}"/>
              </a:ext>
            </a:extLst>
          </p:cNvPr>
          <p:cNvSpPr/>
          <p:nvPr/>
        </p:nvSpPr>
        <p:spPr>
          <a:xfrm>
            <a:off x="954156" y="5093554"/>
            <a:ext cx="7694544" cy="761053"/>
          </a:xfrm>
          <a:prstGeom prst="roundRect">
            <a:avLst>
              <a:gd name="adj" fmla="val 252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Time-sharing may work fine for that, but for real interactive use that uses screen rather than terminal, computers need to become personal.</a:t>
            </a:r>
          </a:p>
        </p:txBody>
      </p:sp>
    </p:spTree>
    <p:extLst>
      <p:ext uri="{BB962C8B-B14F-4D97-AF65-F5344CB8AC3E}">
        <p14:creationId xmlns:p14="http://schemas.microsoft.com/office/powerpoint/2010/main" val="63522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1" grpId="0" animBg="1"/>
      <p:bldP spid="23" grpId="0" animBg="1"/>
      <p:bldP spid="25" grpId="0" animBg="1"/>
      <p:bldP spid="27" grpId="0" animBg="1"/>
      <p:bldP spid="35" grpId="0" animBg="1"/>
      <p:bldP spid="37" grpId="0" animBg="1"/>
      <p:bldP spid="39" grpId="0" animBg="1"/>
      <p:bldP spid="1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546100" y="1736725"/>
            <a:ext cx="6172199" cy="4765674"/>
          </a:xfrm>
        </p:spPr>
        <p:txBody>
          <a:bodyPr>
            <a:normAutofit/>
          </a:bodyPr>
          <a:lstStyle/>
          <a:p>
            <a:pPr marL="0" indent="0">
              <a:lnSpc>
                <a:spcPct val="100000"/>
              </a:lnSpc>
              <a:spcBef>
                <a:spcPts val="2000"/>
              </a:spcBef>
              <a:buNone/>
            </a:pPr>
            <a:r>
              <a:rPr lang="en-GB" dirty="0">
                <a:latin typeface="Roboto Thin" panose="02000000000000000000" pitchFamily="2" charset="0"/>
                <a:ea typeface="Roboto Thin" panose="02000000000000000000" pitchFamily="2" charset="0"/>
              </a:rPr>
              <a:t>Users debugged their programs right at the console, sitting there sometimes for  hours (…) usually at night.</a:t>
            </a:r>
          </a:p>
          <a:p>
            <a:pPr marL="0" indent="0">
              <a:lnSpc>
                <a:spcPct val="100000"/>
              </a:lnSpc>
              <a:spcBef>
                <a:spcPts val="2000"/>
              </a:spcBef>
              <a:buNone/>
            </a:pPr>
            <a:r>
              <a:rPr lang="en-GB" dirty="0">
                <a:latin typeface="Roboto Thin" panose="02000000000000000000" pitchFamily="2" charset="0"/>
                <a:ea typeface="Roboto Thin" panose="02000000000000000000" pitchFamily="2" charset="0"/>
              </a:rPr>
              <a:t>Using these features (…) Ivan Sutherland  was constructing [Sketchpad] a system that displayed drawings with which users could interact (…) in real-time. </a:t>
            </a:r>
          </a:p>
          <a:p>
            <a:pPr marL="0" indent="0">
              <a:lnSpc>
                <a:spcPct val="100000"/>
              </a:lnSpc>
              <a:spcBef>
                <a:spcPts val="2000"/>
              </a:spcBef>
              <a:buNone/>
            </a:pPr>
            <a:r>
              <a:rPr lang="en-GB" dirty="0">
                <a:ea typeface="Roboto Thin" panose="02000000000000000000" pitchFamily="2" charset="0"/>
              </a:rPr>
              <a:t>		   </a:t>
            </a:r>
            <a:r>
              <a:rPr lang="en-GB" dirty="0" err="1">
                <a:ea typeface="Roboto Thin" panose="02000000000000000000" pitchFamily="2" charset="0"/>
              </a:rPr>
              <a:t>Severo</a:t>
            </a:r>
            <a:r>
              <a:rPr lang="en-GB" dirty="0">
                <a:ea typeface="Roboto Thin" panose="02000000000000000000" pitchFamily="2" charset="0"/>
              </a:rPr>
              <a:t> Ornstein (2002)</a:t>
            </a: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a:xfrm>
            <a:off x="546100" y="365125"/>
            <a:ext cx="10515600" cy="1325563"/>
          </a:xfrm>
        </p:spPr>
        <p:txBody>
          <a:bodyPr/>
          <a:lstStyle/>
          <a:p>
            <a:r>
              <a:rPr lang="en-US" dirty="0"/>
              <a:t>Programming TX family computers</a:t>
            </a:r>
          </a:p>
        </p:txBody>
      </p:sp>
      <p:pic>
        <p:nvPicPr>
          <p:cNvPr id="3" name="Picture 2">
            <a:extLst>
              <a:ext uri="{FF2B5EF4-FFF2-40B4-BE49-F238E27FC236}">
                <a16:creationId xmlns:a16="http://schemas.microsoft.com/office/drawing/2014/main" id="{A8A5AE0F-8A26-4207-A1C6-9C5901BFAE5E}"/>
              </a:ext>
            </a:extLst>
          </p:cNvPr>
          <p:cNvPicPr>
            <a:picLocks noChangeAspect="1"/>
          </p:cNvPicPr>
          <p:nvPr/>
        </p:nvPicPr>
        <p:blipFill rotWithShape="1">
          <a:blip r:embed="rId2">
            <a:extLst>
              <a:ext uri="{28A0092B-C50C-407E-A947-70E740481C1C}">
                <a14:useLocalDpi xmlns:a14="http://schemas.microsoft.com/office/drawing/2010/main" val="0"/>
              </a:ext>
            </a:extLst>
          </a:blip>
          <a:srcRect l="32015" t="6817" r="9390" b="3531"/>
          <a:stretch/>
        </p:blipFill>
        <p:spPr>
          <a:xfrm>
            <a:off x="7118350" y="1511300"/>
            <a:ext cx="4572000" cy="4765675"/>
          </a:xfrm>
          <a:prstGeom prst="rect">
            <a:avLst/>
          </a:prstGeom>
        </p:spPr>
      </p:pic>
    </p:spTree>
    <p:extLst>
      <p:ext uri="{BB962C8B-B14F-4D97-AF65-F5344CB8AC3E}">
        <p14:creationId xmlns:p14="http://schemas.microsoft.com/office/powerpoint/2010/main" val="2923160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546100" y="1825625"/>
            <a:ext cx="6172199" cy="4667250"/>
          </a:xfrm>
        </p:spPr>
        <p:txBody>
          <a:bodyPr>
            <a:normAutofit/>
          </a:bodyPr>
          <a:lstStyle/>
          <a:p>
            <a:pPr marL="0" indent="0">
              <a:lnSpc>
                <a:spcPct val="100000"/>
              </a:lnSpc>
              <a:spcBef>
                <a:spcPts val="2000"/>
              </a:spcBef>
              <a:buNone/>
            </a:pPr>
            <a:r>
              <a:rPr lang="en-GB" dirty="0">
                <a:latin typeface="Roboto Thin" panose="02000000000000000000" pitchFamily="2" charset="0"/>
                <a:ea typeface="Roboto Thin" panose="02000000000000000000" pitchFamily="2" charset="0"/>
              </a:rPr>
              <a:t>The </a:t>
            </a:r>
            <a:r>
              <a:rPr lang="en-GB" dirty="0">
                <a:ea typeface="Roboto Thin" panose="02000000000000000000" pitchFamily="2" charset="0"/>
              </a:rPr>
              <a:t>Big Dealers</a:t>
            </a:r>
            <a:r>
              <a:rPr lang="en-GB" dirty="0">
                <a:latin typeface="Roboto Thin" panose="02000000000000000000" pitchFamily="2" charset="0"/>
                <a:ea typeface="Roboto Thin" panose="02000000000000000000" pitchFamily="2" charset="0"/>
              </a:rPr>
              <a:t> solution was to divide up the machine’s cycles in such a way that  many [remotely connected] users could use it at the same time.</a:t>
            </a:r>
          </a:p>
          <a:p>
            <a:pPr marL="0" indent="0">
              <a:lnSpc>
                <a:spcPct val="100000"/>
              </a:lnSpc>
              <a:spcBef>
                <a:spcPts val="2000"/>
              </a:spcBef>
              <a:buNone/>
            </a:pPr>
            <a:r>
              <a:rPr lang="en-GB" dirty="0">
                <a:ea typeface="Roboto Thin" panose="02000000000000000000" pitchFamily="2" charset="0"/>
              </a:rPr>
              <a:t>Small Dealers</a:t>
            </a:r>
            <a:r>
              <a:rPr lang="en-GB" dirty="0">
                <a:latin typeface="Roboto Thin" panose="02000000000000000000" pitchFamily="2" charset="0"/>
                <a:ea typeface="Roboto Thin" panose="02000000000000000000" pitchFamily="2" charset="0"/>
              </a:rPr>
              <a:t> felt that real-time,  interactive use via a display was </a:t>
            </a:r>
            <a:br>
              <a:rPr lang="en-GB" dirty="0">
                <a:latin typeface="Roboto Thin" panose="02000000000000000000" pitchFamily="2" charset="0"/>
                <a:ea typeface="Roboto Thin" panose="02000000000000000000" pitchFamily="2" charset="0"/>
              </a:rPr>
            </a:br>
            <a:r>
              <a:rPr lang="en-GB" dirty="0">
                <a:latin typeface="Roboto Thin" panose="02000000000000000000" pitchFamily="2" charset="0"/>
                <a:ea typeface="Roboto Thin" panose="02000000000000000000" pitchFamily="2" charset="0"/>
              </a:rPr>
              <a:t>crucial and that Time-Sharing would never provide such capability. </a:t>
            </a:r>
          </a:p>
          <a:p>
            <a:pPr marL="0" indent="0">
              <a:lnSpc>
                <a:spcPct val="100000"/>
              </a:lnSpc>
              <a:spcBef>
                <a:spcPts val="2000"/>
              </a:spcBef>
              <a:buNone/>
            </a:pPr>
            <a:r>
              <a:rPr lang="en-GB" dirty="0">
                <a:ea typeface="Roboto Thin" panose="02000000000000000000" pitchFamily="2" charset="0"/>
              </a:rPr>
              <a:t>		    </a:t>
            </a:r>
            <a:r>
              <a:rPr lang="en-GB" dirty="0" err="1">
                <a:ea typeface="Roboto Thin" panose="02000000000000000000" pitchFamily="2" charset="0"/>
              </a:rPr>
              <a:t>Severo</a:t>
            </a:r>
            <a:r>
              <a:rPr lang="en-GB" dirty="0">
                <a:ea typeface="Roboto Thin" panose="02000000000000000000" pitchFamily="2" charset="0"/>
              </a:rPr>
              <a:t> Ornstein (2002)</a:t>
            </a: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a:xfrm>
            <a:off x="546100" y="365125"/>
            <a:ext cx="10515600" cy="1325563"/>
          </a:xfrm>
        </p:spPr>
        <p:txBody>
          <a:bodyPr/>
          <a:lstStyle/>
          <a:p>
            <a:r>
              <a:rPr lang="en-US" dirty="0"/>
              <a:t>But interactive computing is expensive!</a:t>
            </a:r>
          </a:p>
        </p:txBody>
      </p:sp>
      <p:pic>
        <p:nvPicPr>
          <p:cNvPr id="6" name="Picture 5">
            <a:extLst>
              <a:ext uri="{FF2B5EF4-FFF2-40B4-BE49-F238E27FC236}">
                <a16:creationId xmlns:a16="http://schemas.microsoft.com/office/drawing/2014/main" id="{84B19D14-D80B-41A6-97E8-1B2F705AC875}"/>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2448" t="13056" r="26927" b="2871"/>
          <a:stretch/>
        </p:blipFill>
        <p:spPr>
          <a:xfrm>
            <a:off x="7918451" y="1908175"/>
            <a:ext cx="3364800" cy="3143250"/>
          </a:xfrm>
          <a:prstGeom prst="rect">
            <a:avLst/>
          </a:prstGeom>
        </p:spPr>
      </p:pic>
    </p:spTree>
    <p:extLst>
      <p:ext uri="{BB962C8B-B14F-4D97-AF65-F5344CB8AC3E}">
        <p14:creationId xmlns:p14="http://schemas.microsoft.com/office/powerpoint/2010/main" val="27415705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546100" y="4267200"/>
            <a:ext cx="4857750" cy="2432050"/>
          </a:xfrm>
        </p:spPr>
        <p:txBody>
          <a:bodyPr>
            <a:normAutofit fontScale="92500" lnSpcReduction="10000"/>
          </a:bodyPr>
          <a:lstStyle/>
          <a:p>
            <a:pPr marL="0" indent="0">
              <a:lnSpc>
                <a:spcPct val="110000"/>
              </a:lnSpc>
              <a:spcBef>
                <a:spcPts val="2000"/>
              </a:spcBef>
              <a:buNone/>
            </a:pPr>
            <a:r>
              <a:rPr lang="en-GB" dirty="0">
                <a:ea typeface="Roboto Thin" panose="02000000000000000000" pitchFamily="2" charset="0"/>
              </a:rPr>
              <a:t>Sketchpad</a:t>
            </a:r>
            <a:r>
              <a:rPr lang="en-GB" dirty="0">
                <a:latin typeface="Roboto Thin" panose="02000000000000000000" pitchFamily="2" charset="0"/>
                <a:ea typeface="Roboto Thin" panose="02000000000000000000" pitchFamily="2" charset="0"/>
              </a:rPr>
              <a:t> makes it possible for a man and a computer to converse rapidly through the medium of line drawings.</a:t>
            </a:r>
          </a:p>
          <a:p>
            <a:pPr marL="0" indent="0">
              <a:lnSpc>
                <a:spcPct val="110000"/>
              </a:lnSpc>
              <a:spcBef>
                <a:spcPts val="2000"/>
              </a:spcBef>
              <a:buNone/>
            </a:pPr>
            <a:r>
              <a:rPr lang="en-GB" dirty="0">
                <a:ea typeface="Roboto Thin" panose="02000000000000000000" pitchFamily="2" charset="0"/>
              </a:rPr>
              <a:t>	Ivan Sutherland (1963)</a:t>
            </a: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a:xfrm>
            <a:off x="546100" y="365125"/>
            <a:ext cx="10947400" cy="1325563"/>
          </a:xfrm>
        </p:spPr>
        <p:txBody>
          <a:bodyPr/>
          <a:lstStyle/>
          <a:p>
            <a:r>
              <a:rPr lang="en-US" dirty="0"/>
              <a:t>Creative culture enters the scene in 1960s</a:t>
            </a:r>
          </a:p>
        </p:txBody>
      </p:sp>
      <p:sp>
        <p:nvSpPr>
          <p:cNvPr id="9" name="Content Placeholder 4">
            <a:extLst>
              <a:ext uri="{FF2B5EF4-FFF2-40B4-BE49-F238E27FC236}">
                <a16:creationId xmlns:a16="http://schemas.microsoft.com/office/drawing/2014/main" id="{8D4F55C5-069A-47F4-A7BA-CE4D26150A77}"/>
              </a:ext>
            </a:extLst>
          </p:cNvPr>
          <p:cNvSpPr txBox="1">
            <a:spLocks/>
          </p:cNvSpPr>
          <p:nvPr/>
        </p:nvSpPr>
        <p:spPr>
          <a:xfrm>
            <a:off x="5924547" y="4267200"/>
            <a:ext cx="5721351" cy="243205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2000"/>
              </a:spcBef>
              <a:buFont typeface="Arial" panose="020B0604020202020204" pitchFamily="34" charset="0"/>
              <a:buNone/>
            </a:pPr>
            <a:r>
              <a:rPr lang="en-GB" dirty="0">
                <a:latin typeface="Roboto Thin" panose="02000000000000000000" pitchFamily="2" charset="0"/>
                <a:ea typeface="Roboto Thin" panose="02000000000000000000" pitchFamily="2" charset="0"/>
              </a:rPr>
              <a:t>The </a:t>
            </a:r>
            <a:r>
              <a:rPr lang="en-GB" dirty="0">
                <a:ea typeface="Roboto Thin" panose="02000000000000000000" pitchFamily="2" charset="0"/>
              </a:rPr>
              <a:t>LOGO</a:t>
            </a:r>
            <a:r>
              <a:rPr lang="en-GB" dirty="0">
                <a:latin typeface="Roboto Thin" panose="02000000000000000000" pitchFamily="2" charset="0"/>
                <a:ea typeface="Roboto Thin" panose="02000000000000000000" pitchFamily="2" charset="0"/>
              </a:rPr>
              <a:t> classroom experience was a revelation! This was more like the environment of powerful epistemology, the environment of media.</a:t>
            </a:r>
          </a:p>
          <a:p>
            <a:pPr marL="0" indent="0">
              <a:lnSpc>
                <a:spcPct val="100000"/>
              </a:lnSpc>
              <a:spcBef>
                <a:spcPts val="2000"/>
              </a:spcBef>
              <a:buFont typeface="Arial" panose="020B0604020202020204" pitchFamily="34" charset="0"/>
              <a:buNone/>
            </a:pPr>
            <a:r>
              <a:rPr lang="en-GB" dirty="0">
                <a:ea typeface="Roboto Thin" panose="02000000000000000000" pitchFamily="2" charset="0"/>
              </a:rPr>
              <a:t>			   Alan Kay (2013)</a:t>
            </a:r>
          </a:p>
        </p:txBody>
      </p:sp>
      <p:pic>
        <p:nvPicPr>
          <p:cNvPr id="3" name="Picture 2">
            <a:extLst>
              <a:ext uri="{FF2B5EF4-FFF2-40B4-BE49-F238E27FC236}">
                <a16:creationId xmlns:a16="http://schemas.microsoft.com/office/drawing/2014/main" id="{B1EFDA0B-33C3-49CC-857B-CF79918BAE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3553" y="1690688"/>
            <a:ext cx="2219294" cy="2219294"/>
          </a:xfrm>
          <a:prstGeom prst="rect">
            <a:avLst/>
          </a:prstGeom>
        </p:spPr>
      </p:pic>
      <p:pic>
        <p:nvPicPr>
          <p:cNvPr id="2050" name="Picture 2">
            <a:extLst>
              <a:ext uri="{FF2B5EF4-FFF2-40B4-BE49-F238E27FC236}">
                <a16:creationId xmlns:a16="http://schemas.microsoft.com/office/drawing/2014/main" id="{4DE7059A-0E9C-49FB-80BD-D01467CD7B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3425" y="1684307"/>
            <a:ext cx="2670810" cy="2225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9239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546099" y="1847850"/>
            <a:ext cx="5321301" cy="4845050"/>
          </a:xfrm>
        </p:spPr>
        <p:txBody>
          <a:bodyPr>
            <a:normAutofit/>
          </a:bodyPr>
          <a:lstStyle/>
          <a:p>
            <a:pPr marL="0" indent="0">
              <a:lnSpc>
                <a:spcPct val="110000"/>
              </a:lnSpc>
              <a:spcBef>
                <a:spcPts val="2000"/>
              </a:spcBef>
              <a:buNone/>
            </a:pPr>
            <a:r>
              <a:rPr lang="en-GB" dirty="0">
                <a:ea typeface="Roboto Thin" panose="02000000000000000000" pitchFamily="2" charset="0"/>
              </a:rPr>
              <a:t>VisiCalc</a:t>
            </a:r>
            <a:r>
              <a:rPr lang="en-GB" dirty="0">
                <a:latin typeface="Roboto Thin" panose="02000000000000000000" pitchFamily="2" charset="0"/>
                <a:ea typeface="Roboto Thin" panose="02000000000000000000" pitchFamily="2" charset="0"/>
              </a:rPr>
              <a:t> was one of two application products (with WordStar) that were (...) really the software underpinnings for the  (…) explosive growth of the personal computer industry.</a:t>
            </a:r>
          </a:p>
          <a:p>
            <a:pPr marL="0" indent="0">
              <a:lnSpc>
                <a:spcPct val="110000"/>
              </a:lnSpc>
              <a:spcBef>
                <a:spcPts val="2000"/>
              </a:spcBef>
              <a:buNone/>
            </a:pPr>
            <a:r>
              <a:rPr lang="en-GB" dirty="0">
                <a:ea typeface="Roboto Thin" panose="02000000000000000000" pitchFamily="2" charset="0"/>
              </a:rPr>
              <a:t>		Burton Grad (2007)</a:t>
            </a: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a:xfrm>
            <a:off x="546100" y="365125"/>
            <a:ext cx="10515600" cy="1325563"/>
          </a:xfrm>
        </p:spPr>
        <p:txBody>
          <a:bodyPr/>
          <a:lstStyle/>
          <a:p>
            <a:r>
              <a:rPr lang="en-US" dirty="0"/>
              <a:t>Business culture strikes back in 1970s</a:t>
            </a:r>
          </a:p>
        </p:txBody>
      </p:sp>
      <p:pic>
        <p:nvPicPr>
          <p:cNvPr id="6" name="Picture 5">
            <a:extLst>
              <a:ext uri="{FF2B5EF4-FFF2-40B4-BE49-F238E27FC236}">
                <a16:creationId xmlns:a16="http://schemas.microsoft.com/office/drawing/2014/main" id="{149568F0-521C-4240-BCAF-C4EAEB0612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4600" y="1960181"/>
            <a:ext cx="4648200" cy="3664331"/>
          </a:xfrm>
          <a:prstGeom prst="rect">
            <a:avLst/>
          </a:prstGeom>
        </p:spPr>
      </p:pic>
    </p:spTree>
    <p:extLst>
      <p:ext uri="{BB962C8B-B14F-4D97-AF65-F5344CB8AC3E}">
        <p14:creationId xmlns:p14="http://schemas.microsoft.com/office/powerpoint/2010/main" val="32921122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45E9032C-EE6D-4F7F-B6C0-1A6F9836D495}"/>
              </a:ext>
            </a:extLst>
          </p:cNvPr>
          <p:cNvSpPr/>
          <p:nvPr/>
        </p:nvSpPr>
        <p:spPr>
          <a:xfrm>
            <a:off x="522145" y="1177519"/>
            <a:ext cx="5353720" cy="1017000"/>
          </a:xfrm>
          <a:prstGeom prst="roundRect">
            <a:avLst>
              <a:gd name="adj" fmla="val 804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Explore computers for the sake of computers, requiring full control.</a:t>
            </a:r>
          </a:p>
        </p:txBody>
      </p:sp>
      <p:sp>
        <p:nvSpPr>
          <p:cNvPr id="11" name="Rectangle: Rounded Corners 10">
            <a:extLst>
              <a:ext uri="{FF2B5EF4-FFF2-40B4-BE49-F238E27FC236}">
                <a16:creationId xmlns:a16="http://schemas.microsoft.com/office/drawing/2014/main" id="{5594A132-6C13-4566-8BD5-2EC0A40F6687}"/>
              </a:ext>
            </a:extLst>
          </p:cNvPr>
          <p:cNvSpPr/>
          <p:nvPr/>
        </p:nvSpPr>
        <p:spPr>
          <a:xfrm>
            <a:off x="522145" y="403003"/>
            <a:ext cx="2316305" cy="580782"/>
          </a:xfrm>
          <a:prstGeom prst="roundRect">
            <a:avLst>
              <a:gd name="adj" fmla="val 2554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Hacker culture</a:t>
            </a:r>
          </a:p>
        </p:txBody>
      </p:sp>
      <p:sp>
        <p:nvSpPr>
          <p:cNvPr id="13" name="Rectangle: Rounded Corners 12">
            <a:extLst>
              <a:ext uri="{FF2B5EF4-FFF2-40B4-BE49-F238E27FC236}">
                <a16:creationId xmlns:a16="http://schemas.microsoft.com/office/drawing/2014/main" id="{802A9670-A27F-4710-9E62-BCF510150C01}"/>
              </a:ext>
            </a:extLst>
          </p:cNvPr>
          <p:cNvSpPr/>
          <p:nvPr/>
        </p:nvSpPr>
        <p:spPr>
          <a:xfrm>
            <a:off x="6316135" y="2194519"/>
            <a:ext cx="5353720" cy="1017000"/>
          </a:xfrm>
          <a:prstGeom prst="roundRect">
            <a:avLst>
              <a:gd name="adj" fmla="val 8049"/>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Focus on business problems affects what interaction is supported.</a:t>
            </a:r>
          </a:p>
        </p:txBody>
      </p:sp>
      <p:sp>
        <p:nvSpPr>
          <p:cNvPr id="15" name="Rectangle: Rounded Corners 14">
            <a:extLst>
              <a:ext uri="{FF2B5EF4-FFF2-40B4-BE49-F238E27FC236}">
                <a16:creationId xmlns:a16="http://schemas.microsoft.com/office/drawing/2014/main" id="{22E81490-DF94-462E-AD09-C5C65737FE6E}"/>
              </a:ext>
            </a:extLst>
          </p:cNvPr>
          <p:cNvSpPr/>
          <p:nvPr/>
        </p:nvSpPr>
        <p:spPr>
          <a:xfrm>
            <a:off x="6316135" y="1420003"/>
            <a:ext cx="2745315" cy="580782"/>
          </a:xfrm>
          <a:prstGeom prst="roundRect">
            <a:avLst>
              <a:gd name="adj" fmla="val 25543"/>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Business culture</a:t>
            </a:r>
          </a:p>
        </p:txBody>
      </p:sp>
      <p:sp>
        <p:nvSpPr>
          <p:cNvPr id="17" name="Rectangle: Rounded Corners 16">
            <a:extLst>
              <a:ext uri="{FF2B5EF4-FFF2-40B4-BE49-F238E27FC236}">
                <a16:creationId xmlns:a16="http://schemas.microsoft.com/office/drawing/2014/main" id="{ED131C8D-E5DE-44E6-B688-891CE793FACC}"/>
              </a:ext>
            </a:extLst>
          </p:cNvPr>
          <p:cNvSpPr/>
          <p:nvPr/>
        </p:nvSpPr>
        <p:spPr>
          <a:xfrm>
            <a:off x="522145" y="3762969"/>
            <a:ext cx="5353720" cy="1017000"/>
          </a:xfrm>
          <a:prstGeom prst="roundRect">
            <a:avLst>
              <a:gd name="adj" fmla="val 8049"/>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Again, solving computer-related problems by using the computer.</a:t>
            </a:r>
          </a:p>
        </p:txBody>
      </p:sp>
      <p:sp>
        <p:nvSpPr>
          <p:cNvPr id="19" name="Rectangle: Rounded Corners 18">
            <a:extLst>
              <a:ext uri="{FF2B5EF4-FFF2-40B4-BE49-F238E27FC236}">
                <a16:creationId xmlns:a16="http://schemas.microsoft.com/office/drawing/2014/main" id="{DE88C58F-3CA7-4BC7-83B9-3B70AD850C43}"/>
              </a:ext>
            </a:extLst>
          </p:cNvPr>
          <p:cNvSpPr/>
          <p:nvPr/>
        </p:nvSpPr>
        <p:spPr>
          <a:xfrm>
            <a:off x="522145" y="2988453"/>
            <a:ext cx="3040205" cy="580782"/>
          </a:xfrm>
          <a:prstGeom prst="roundRect">
            <a:avLst>
              <a:gd name="adj" fmla="val 25543"/>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Engineering culture</a:t>
            </a:r>
          </a:p>
        </p:txBody>
      </p:sp>
      <p:sp>
        <p:nvSpPr>
          <p:cNvPr id="21" name="Rectangle: Rounded Corners 20">
            <a:extLst>
              <a:ext uri="{FF2B5EF4-FFF2-40B4-BE49-F238E27FC236}">
                <a16:creationId xmlns:a16="http://schemas.microsoft.com/office/drawing/2014/main" id="{A930FC4A-923C-4CC9-883C-3D00386F5E3C}"/>
              </a:ext>
            </a:extLst>
          </p:cNvPr>
          <p:cNvSpPr/>
          <p:nvPr/>
        </p:nvSpPr>
        <p:spPr>
          <a:xfrm>
            <a:off x="6316135" y="4857216"/>
            <a:ext cx="5353720" cy="1017000"/>
          </a:xfrm>
          <a:prstGeom prst="roundRect">
            <a:avLst>
              <a:gd name="adj" fmla="val 8049"/>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Use computers as new media and in unexpected ways, often in education. </a:t>
            </a:r>
          </a:p>
        </p:txBody>
      </p:sp>
      <p:sp>
        <p:nvSpPr>
          <p:cNvPr id="23" name="Rectangle: Rounded Corners 22">
            <a:extLst>
              <a:ext uri="{FF2B5EF4-FFF2-40B4-BE49-F238E27FC236}">
                <a16:creationId xmlns:a16="http://schemas.microsoft.com/office/drawing/2014/main" id="{68F3DA54-6C41-4074-A4DA-E46F76BBD59D}"/>
              </a:ext>
            </a:extLst>
          </p:cNvPr>
          <p:cNvSpPr/>
          <p:nvPr/>
        </p:nvSpPr>
        <p:spPr>
          <a:xfrm>
            <a:off x="6316135" y="4082700"/>
            <a:ext cx="2544905" cy="580782"/>
          </a:xfrm>
          <a:prstGeom prst="roundRect">
            <a:avLst>
              <a:gd name="adj" fmla="val 25543"/>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Creative culture</a:t>
            </a:r>
          </a:p>
        </p:txBody>
      </p:sp>
    </p:spTree>
    <p:extLst>
      <p:ext uri="{BB962C8B-B14F-4D97-AF65-F5344CB8AC3E}">
        <p14:creationId xmlns:p14="http://schemas.microsoft.com/office/powerpoint/2010/main" val="3818238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7" grpId="0" animBg="1"/>
      <p:bldP spid="19" grpId="0" animBg="1"/>
      <p:bldP spid="21" grpId="0" animBg="1"/>
      <p:bldP spid="2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B7A7D-B156-4913-A828-697D4CA154C5}"/>
              </a:ext>
            </a:extLst>
          </p:cNvPr>
          <p:cNvSpPr>
            <a:spLocks noGrp="1"/>
          </p:cNvSpPr>
          <p:nvPr>
            <p:ph type="title"/>
          </p:nvPr>
        </p:nvSpPr>
        <p:spPr>
          <a:xfrm>
            <a:off x="838200" y="365125"/>
            <a:ext cx="10960100" cy="1325563"/>
          </a:xfrm>
        </p:spPr>
        <p:txBody>
          <a:bodyPr/>
          <a:lstStyle/>
          <a:p>
            <a:r>
              <a:rPr lang="en-US" dirty="0"/>
              <a:t>Structure of Scientific Revolutions (1962)</a:t>
            </a:r>
          </a:p>
        </p:txBody>
      </p:sp>
      <p:sp>
        <p:nvSpPr>
          <p:cNvPr id="3" name="Content Placeholder 2">
            <a:extLst>
              <a:ext uri="{FF2B5EF4-FFF2-40B4-BE49-F238E27FC236}">
                <a16:creationId xmlns:a16="http://schemas.microsoft.com/office/drawing/2014/main" id="{201B7C32-FF61-404E-ACC7-22ECD9661246}"/>
              </a:ext>
            </a:extLst>
          </p:cNvPr>
          <p:cNvSpPr>
            <a:spLocks noGrp="1"/>
          </p:cNvSpPr>
          <p:nvPr>
            <p:ph idx="1"/>
          </p:nvPr>
        </p:nvSpPr>
        <p:spPr>
          <a:xfrm>
            <a:off x="838200" y="2103437"/>
            <a:ext cx="7359650" cy="4073525"/>
          </a:xfrm>
        </p:spPr>
        <p:txBody>
          <a:bodyPr>
            <a:normAutofit/>
          </a:bodyPr>
          <a:lstStyle/>
          <a:p>
            <a:pPr marL="0" indent="0">
              <a:lnSpc>
                <a:spcPct val="110000"/>
              </a:lnSpc>
              <a:buNone/>
            </a:pPr>
            <a:r>
              <a:rPr lang="en-GB" dirty="0">
                <a:latin typeface="Roboto Thin" panose="02000000000000000000" pitchFamily="2" charset="0"/>
                <a:ea typeface="Roboto Thin" panose="02000000000000000000" pitchFamily="2" charset="0"/>
              </a:rPr>
              <a:t>What differentiated these various schools was not one or another failure of method—they were all ‘scientific’—but what we shall come to call their incommensurable ways of seeing the world and of practicing science in it.</a:t>
            </a:r>
          </a:p>
          <a:p>
            <a:pPr marL="0" indent="0">
              <a:lnSpc>
                <a:spcPct val="110000"/>
              </a:lnSpc>
              <a:spcBef>
                <a:spcPts val="2000"/>
              </a:spcBef>
              <a:buNone/>
            </a:pPr>
            <a:r>
              <a:rPr lang="en-GB" dirty="0">
                <a:ea typeface="Roboto Thin" panose="02000000000000000000" pitchFamily="2" charset="0"/>
              </a:rPr>
              <a:t>			     		Thomas Kuhn</a:t>
            </a:r>
            <a:endParaRPr lang="en-GB" dirty="0">
              <a:latin typeface="Roboto Thin" panose="02000000000000000000" pitchFamily="2" charset="0"/>
              <a:ea typeface="Roboto Thin" panose="02000000000000000000" pitchFamily="2" charset="0"/>
            </a:endParaRPr>
          </a:p>
          <a:p>
            <a:pPr marL="0" indent="0">
              <a:lnSpc>
                <a:spcPct val="110000"/>
              </a:lnSpc>
              <a:buNone/>
            </a:pPr>
            <a:endParaRPr lang="en-GB" dirty="0">
              <a:latin typeface="Roboto Thin" panose="02000000000000000000" pitchFamily="2" charset="0"/>
              <a:ea typeface="Roboto Thin" panose="02000000000000000000" pitchFamily="2" charset="0"/>
            </a:endParaRPr>
          </a:p>
          <a:p>
            <a:pPr marL="0" indent="0">
              <a:lnSpc>
                <a:spcPct val="110000"/>
              </a:lnSpc>
              <a:buNone/>
            </a:pPr>
            <a:endParaRPr lang="en-US" dirty="0">
              <a:latin typeface="Roboto Thin" panose="02000000000000000000" pitchFamily="2" charset="0"/>
              <a:ea typeface="Roboto Thin" panose="02000000000000000000" pitchFamily="2" charset="0"/>
            </a:endParaRPr>
          </a:p>
        </p:txBody>
      </p:sp>
      <p:pic>
        <p:nvPicPr>
          <p:cNvPr id="5" name="Picture 4">
            <a:extLst>
              <a:ext uri="{FF2B5EF4-FFF2-40B4-BE49-F238E27FC236}">
                <a16:creationId xmlns:a16="http://schemas.microsoft.com/office/drawing/2014/main" id="{E91FA9EA-DC0E-41C7-B569-752288C49E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99525" y="2103437"/>
            <a:ext cx="2381250" cy="3248025"/>
          </a:xfrm>
          <a:prstGeom prst="rect">
            <a:avLst/>
          </a:prstGeom>
        </p:spPr>
      </p:pic>
    </p:spTree>
    <p:extLst>
      <p:ext uri="{BB962C8B-B14F-4D97-AF65-F5344CB8AC3E}">
        <p14:creationId xmlns:p14="http://schemas.microsoft.com/office/powerpoint/2010/main" val="16919481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89F413-4767-4D1B-9A3B-36759A296E2C}"/>
              </a:ext>
            </a:extLst>
          </p:cNvPr>
          <p:cNvSpPr>
            <a:spLocks noGrp="1"/>
          </p:cNvSpPr>
          <p:nvPr>
            <p:ph type="title"/>
          </p:nvPr>
        </p:nvSpPr>
        <p:spPr/>
        <p:txBody>
          <a:bodyPr/>
          <a:lstStyle/>
          <a:p>
            <a:r>
              <a:rPr lang="en-US" dirty="0">
                <a:latin typeface="Roboto Thin" panose="02000000000000000000" pitchFamily="2" charset="0"/>
                <a:ea typeface="Roboto Thin" panose="02000000000000000000" pitchFamily="2" charset="0"/>
              </a:rPr>
              <a:t>Interlude</a:t>
            </a:r>
          </a:p>
        </p:txBody>
      </p:sp>
      <p:sp>
        <p:nvSpPr>
          <p:cNvPr id="5" name="Text Placeholder 4">
            <a:extLst>
              <a:ext uri="{FF2B5EF4-FFF2-40B4-BE49-F238E27FC236}">
                <a16:creationId xmlns:a16="http://schemas.microsoft.com/office/drawing/2014/main" id="{DC2F90BB-E543-4EA8-A272-315900DE39C0}"/>
              </a:ext>
            </a:extLst>
          </p:cNvPr>
          <p:cNvSpPr>
            <a:spLocks noGrp="1"/>
          </p:cNvSpPr>
          <p:nvPr>
            <p:ph type="body" idx="1"/>
          </p:nvPr>
        </p:nvSpPr>
        <p:spPr/>
        <p:txBody>
          <a:bodyPr>
            <a:normAutofit/>
          </a:bodyPr>
          <a:lstStyle/>
          <a:p>
            <a:r>
              <a:rPr lang="en-US" sz="3600" dirty="0"/>
              <a:t>Why cultures of programming matter</a:t>
            </a:r>
          </a:p>
        </p:txBody>
      </p:sp>
    </p:spTree>
    <p:extLst>
      <p:ext uri="{BB962C8B-B14F-4D97-AF65-F5344CB8AC3E}">
        <p14:creationId xmlns:p14="http://schemas.microsoft.com/office/powerpoint/2010/main" val="24001035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FA4B21-8C0C-405E-8C82-17859B73CA1B}"/>
              </a:ext>
            </a:extLst>
          </p:cNvPr>
          <p:cNvSpPr>
            <a:spLocks noGrp="1"/>
          </p:cNvSpPr>
          <p:nvPr>
            <p:ph type="title"/>
          </p:nvPr>
        </p:nvSpPr>
        <p:spPr>
          <a:xfrm>
            <a:off x="476250" y="365125"/>
            <a:ext cx="10877550" cy="1325563"/>
          </a:xfrm>
        </p:spPr>
        <p:txBody>
          <a:bodyPr/>
          <a:lstStyle/>
          <a:p>
            <a:r>
              <a:rPr lang="en-US" dirty="0"/>
              <a:t>Why cultures of programming </a:t>
            </a:r>
          </a:p>
        </p:txBody>
      </p:sp>
      <p:sp>
        <p:nvSpPr>
          <p:cNvPr id="5" name="Content Placeholder 4">
            <a:extLst>
              <a:ext uri="{FF2B5EF4-FFF2-40B4-BE49-F238E27FC236}">
                <a16:creationId xmlns:a16="http://schemas.microsoft.com/office/drawing/2014/main" id="{F76D3560-5681-41F6-9B1D-C9B92F5B1D22}"/>
              </a:ext>
            </a:extLst>
          </p:cNvPr>
          <p:cNvSpPr>
            <a:spLocks noGrp="1"/>
          </p:cNvSpPr>
          <p:nvPr>
            <p:ph idx="1"/>
          </p:nvPr>
        </p:nvSpPr>
        <p:spPr>
          <a:xfrm>
            <a:off x="476250" y="1800225"/>
            <a:ext cx="3397250" cy="4351338"/>
          </a:xfrm>
        </p:spPr>
        <p:txBody>
          <a:bodyPr/>
          <a:lstStyle/>
          <a:p>
            <a:pPr marL="0" indent="0">
              <a:lnSpc>
                <a:spcPct val="110000"/>
              </a:lnSpc>
              <a:spcBef>
                <a:spcPts val="2500"/>
              </a:spcBef>
              <a:buNone/>
            </a:pPr>
            <a:r>
              <a:rPr lang="en-US" dirty="0">
                <a:latin typeface="+mj-lt"/>
              </a:rPr>
              <a:t>Past</a:t>
            </a:r>
          </a:p>
          <a:p>
            <a:pPr marL="0" indent="0">
              <a:lnSpc>
                <a:spcPct val="110000"/>
              </a:lnSpc>
              <a:spcBef>
                <a:spcPts val="2500"/>
              </a:spcBef>
              <a:buNone/>
            </a:pPr>
            <a:r>
              <a:rPr lang="en-US" dirty="0">
                <a:latin typeface="Roboto Thin" panose="02000000000000000000" pitchFamily="2" charset="0"/>
                <a:ea typeface="Roboto Thin" panose="02000000000000000000" pitchFamily="2" charset="0"/>
              </a:rPr>
              <a:t>Make sense of past developments!</a:t>
            </a:r>
          </a:p>
          <a:p>
            <a:pPr marL="0" indent="0">
              <a:lnSpc>
                <a:spcPct val="110000"/>
              </a:lnSpc>
              <a:spcBef>
                <a:spcPts val="2500"/>
              </a:spcBef>
              <a:buNone/>
            </a:pPr>
            <a:r>
              <a:rPr lang="en-US" dirty="0">
                <a:latin typeface="Roboto Thin" panose="02000000000000000000" pitchFamily="2" charset="0"/>
                <a:ea typeface="Roboto Thin" panose="02000000000000000000" pitchFamily="2" charset="0"/>
              </a:rPr>
              <a:t>Cultures clash as well as collaborate.</a:t>
            </a:r>
          </a:p>
        </p:txBody>
      </p:sp>
      <p:sp>
        <p:nvSpPr>
          <p:cNvPr id="6" name="Content Placeholder 4">
            <a:extLst>
              <a:ext uri="{FF2B5EF4-FFF2-40B4-BE49-F238E27FC236}">
                <a16:creationId xmlns:a16="http://schemas.microsoft.com/office/drawing/2014/main" id="{F372000C-A8F1-4A6B-86E4-864549916C0D}"/>
              </a:ext>
            </a:extLst>
          </p:cNvPr>
          <p:cNvSpPr txBox="1">
            <a:spLocks/>
          </p:cNvSpPr>
          <p:nvPr/>
        </p:nvSpPr>
        <p:spPr>
          <a:xfrm>
            <a:off x="4397375" y="1800225"/>
            <a:ext cx="33972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2500"/>
              </a:spcBef>
              <a:buNone/>
            </a:pPr>
            <a:r>
              <a:rPr lang="en-US" dirty="0">
                <a:latin typeface="+mj-lt"/>
              </a:rPr>
              <a:t>Present</a:t>
            </a:r>
          </a:p>
          <a:p>
            <a:pPr marL="0" indent="0">
              <a:lnSpc>
                <a:spcPct val="110000"/>
              </a:lnSpc>
              <a:spcBef>
                <a:spcPts val="2500"/>
              </a:spcBef>
              <a:buNone/>
            </a:pPr>
            <a:r>
              <a:rPr lang="en-US" dirty="0">
                <a:latin typeface="Roboto Thin" panose="02000000000000000000" pitchFamily="2" charset="0"/>
                <a:ea typeface="Roboto Thin" panose="02000000000000000000" pitchFamily="2" charset="0"/>
              </a:rPr>
              <a:t>Combine ways of problem solving.</a:t>
            </a:r>
          </a:p>
          <a:p>
            <a:pPr marL="0" indent="0">
              <a:lnSpc>
                <a:spcPct val="110000"/>
              </a:lnSpc>
              <a:spcBef>
                <a:spcPts val="2500"/>
              </a:spcBef>
              <a:buNone/>
            </a:pPr>
            <a:r>
              <a:rPr lang="en-US" dirty="0">
                <a:latin typeface="Roboto Thin" panose="02000000000000000000" pitchFamily="2" charset="0"/>
                <a:ea typeface="Roboto Thin" panose="02000000000000000000" pitchFamily="2" charset="0"/>
              </a:rPr>
              <a:t>Avoid cultural misunderstandings! </a:t>
            </a:r>
          </a:p>
        </p:txBody>
      </p:sp>
      <p:sp>
        <p:nvSpPr>
          <p:cNvPr id="2" name="Content Placeholder 4">
            <a:extLst>
              <a:ext uri="{FF2B5EF4-FFF2-40B4-BE49-F238E27FC236}">
                <a16:creationId xmlns:a16="http://schemas.microsoft.com/office/drawing/2014/main" id="{1BA66833-A944-401D-8413-60DA7C314C58}"/>
              </a:ext>
            </a:extLst>
          </p:cNvPr>
          <p:cNvSpPr txBox="1">
            <a:spLocks/>
          </p:cNvSpPr>
          <p:nvPr/>
        </p:nvSpPr>
        <p:spPr>
          <a:xfrm>
            <a:off x="8318500" y="1800225"/>
            <a:ext cx="33972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2500"/>
              </a:spcBef>
              <a:buNone/>
            </a:pPr>
            <a:r>
              <a:rPr lang="en-US" dirty="0">
                <a:latin typeface="+mj-lt"/>
              </a:rPr>
              <a:t>Past</a:t>
            </a:r>
          </a:p>
          <a:p>
            <a:pPr marL="0" indent="0">
              <a:lnSpc>
                <a:spcPct val="110000"/>
              </a:lnSpc>
              <a:spcBef>
                <a:spcPts val="2500"/>
              </a:spcBef>
              <a:buNone/>
            </a:pPr>
            <a:r>
              <a:rPr lang="en-US" dirty="0">
                <a:latin typeface="Roboto Thin" panose="02000000000000000000" pitchFamily="2" charset="0"/>
                <a:ea typeface="Roboto Thin" panose="02000000000000000000" pitchFamily="2" charset="0"/>
              </a:rPr>
              <a:t>Imagine unexplored new developments.</a:t>
            </a:r>
          </a:p>
          <a:p>
            <a:pPr marL="0" indent="0">
              <a:lnSpc>
                <a:spcPct val="110000"/>
              </a:lnSpc>
              <a:spcBef>
                <a:spcPts val="2500"/>
              </a:spcBef>
              <a:buNone/>
            </a:pPr>
            <a:r>
              <a:rPr lang="en-US" dirty="0">
                <a:latin typeface="Roboto Thin" panose="02000000000000000000" pitchFamily="2" charset="0"/>
                <a:ea typeface="Roboto Thin" panose="02000000000000000000" pitchFamily="2" charset="0"/>
              </a:rPr>
              <a:t>Know where to look for cool ideas.</a:t>
            </a:r>
          </a:p>
        </p:txBody>
      </p:sp>
    </p:spTree>
    <p:extLst>
      <p:ext uri="{BB962C8B-B14F-4D97-AF65-F5344CB8AC3E}">
        <p14:creationId xmlns:p14="http://schemas.microsoft.com/office/powerpoint/2010/main" val="3182518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1" end="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89F413-4767-4D1B-9A3B-36759A296E2C}"/>
              </a:ext>
            </a:extLst>
          </p:cNvPr>
          <p:cNvSpPr>
            <a:spLocks noGrp="1"/>
          </p:cNvSpPr>
          <p:nvPr>
            <p:ph type="title"/>
          </p:nvPr>
        </p:nvSpPr>
        <p:spPr/>
        <p:txBody>
          <a:bodyPr/>
          <a:lstStyle/>
          <a:p>
            <a:r>
              <a:rPr lang="en-US" dirty="0">
                <a:latin typeface="Roboto Thin" panose="02000000000000000000" pitchFamily="2" charset="0"/>
                <a:ea typeface="Roboto Thin" panose="02000000000000000000" pitchFamily="2" charset="0"/>
              </a:rPr>
              <a:t>Scene 3</a:t>
            </a:r>
          </a:p>
        </p:txBody>
      </p:sp>
      <p:sp>
        <p:nvSpPr>
          <p:cNvPr id="5" name="Text Placeholder 4">
            <a:extLst>
              <a:ext uri="{FF2B5EF4-FFF2-40B4-BE49-F238E27FC236}">
                <a16:creationId xmlns:a16="http://schemas.microsoft.com/office/drawing/2014/main" id="{DC2F90BB-E543-4EA8-A272-315900DE39C0}"/>
              </a:ext>
            </a:extLst>
          </p:cNvPr>
          <p:cNvSpPr>
            <a:spLocks noGrp="1"/>
          </p:cNvSpPr>
          <p:nvPr>
            <p:ph type="body" idx="1"/>
          </p:nvPr>
        </p:nvSpPr>
        <p:spPr>
          <a:xfrm>
            <a:off x="831850" y="4589463"/>
            <a:ext cx="10433050" cy="1500187"/>
          </a:xfrm>
        </p:spPr>
        <p:txBody>
          <a:bodyPr>
            <a:normAutofit/>
          </a:bodyPr>
          <a:lstStyle/>
          <a:p>
            <a:r>
              <a:rPr lang="en-US" sz="3600" dirty="0"/>
              <a:t>What kind of activity is programming?</a:t>
            </a:r>
          </a:p>
        </p:txBody>
      </p:sp>
    </p:spTree>
    <p:extLst>
      <p:ext uri="{BB962C8B-B14F-4D97-AF65-F5344CB8AC3E}">
        <p14:creationId xmlns:p14="http://schemas.microsoft.com/office/powerpoint/2010/main" val="3594300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5B80D762-D54C-43D3-8FD8-3C5BD49E49E1}"/>
              </a:ext>
            </a:extLst>
          </p:cNvPr>
          <p:cNvSpPr/>
          <p:nvPr/>
        </p:nvSpPr>
        <p:spPr>
          <a:xfrm>
            <a:off x="954156" y="443001"/>
            <a:ext cx="8558144" cy="494118"/>
          </a:xfrm>
          <a:prstGeom prst="roundRect">
            <a:avLst>
              <a:gd name="adj" fmla="val 26021"/>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The very idea of a programming </a:t>
            </a:r>
            <a:r>
              <a:rPr lang="en-US" i="1" dirty="0">
                <a:latin typeface="Roboto Light" panose="02000000000000000000" pitchFamily="2" charset="0"/>
                <a:ea typeface="Roboto Light" panose="02000000000000000000" pitchFamily="2" charset="0"/>
              </a:rPr>
              <a:t>language</a:t>
            </a:r>
            <a:r>
              <a:rPr lang="en-US" dirty="0">
                <a:latin typeface="Roboto Light" panose="02000000000000000000" pitchFamily="2" charset="0"/>
                <a:ea typeface="Roboto Light" panose="02000000000000000000" pitchFamily="2" charset="0"/>
              </a:rPr>
              <a:t> is a metaphor. Is this just an accident?</a:t>
            </a:r>
          </a:p>
        </p:txBody>
      </p:sp>
      <p:sp>
        <p:nvSpPr>
          <p:cNvPr id="15" name="Oval 14">
            <a:extLst>
              <a:ext uri="{FF2B5EF4-FFF2-40B4-BE49-F238E27FC236}">
                <a16:creationId xmlns:a16="http://schemas.microsoft.com/office/drawing/2014/main" id="{9ED01EA1-8DF9-47CF-A09E-A199E42F4B6B}"/>
              </a:ext>
            </a:extLst>
          </p:cNvPr>
          <p:cNvSpPr/>
          <p:nvPr/>
        </p:nvSpPr>
        <p:spPr>
          <a:xfrm>
            <a:off x="352129" y="443001"/>
            <a:ext cx="494118" cy="494118"/>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T</a:t>
            </a:r>
          </a:p>
        </p:txBody>
      </p:sp>
      <p:sp>
        <p:nvSpPr>
          <p:cNvPr id="17" name="Rectangle: Rounded Corners 16">
            <a:extLst>
              <a:ext uri="{FF2B5EF4-FFF2-40B4-BE49-F238E27FC236}">
                <a16:creationId xmlns:a16="http://schemas.microsoft.com/office/drawing/2014/main" id="{970A322B-9D83-4D28-AF6C-778AC8BCF325}"/>
              </a:ext>
            </a:extLst>
          </p:cNvPr>
          <p:cNvSpPr/>
          <p:nvPr/>
        </p:nvSpPr>
        <p:spPr>
          <a:xfrm>
            <a:off x="984781" y="3568958"/>
            <a:ext cx="6583294" cy="494118"/>
          </a:xfrm>
          <a:prstGeom prst="roundRect">
            <a:avLst>
              <a:gd name="adj" fmla="val 23657"/>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Does that mean users can arbitrarily change your programs!?</a:t>
            </a:r>
          </a:p>
        </p:txBody>
      </p:sp>
      <p:sp>
        <p:nvSpPr>
          <p:cNvPr id="19" name="Oval 18">
            <a:extLst>
              <a:ext uri="{FF2B5EF4-FFF2-40B4-BE49-F238E27FC236}">
                <a16:creationId xmlns:a16="http://schemas.microsoft.com/office/drawing/2014/main" id="{4EF83375-4EE1-45F6-B533-264AF111E5BD}"/>
              </a:ext>
            </a:extLst>
          </p:cNvPr>
          <p:cNvSpPr/>
          <p:nvPr/>
        </p:nvSpPr>
        <p:spPr>
          <a:xfrm>
            <a:off x="382753" y="3568958"/>
            <a:ext cx="494118" cy="49411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B</a:t>
            </a:r>
          </a:p>
        </p:txBody>
      </p:sp>
      <p:sp>
        <p:nvSpPr>
          <p:cNvPr id="21" name="Rectangle: Rounded Corners 20">
            <a:extLst>
              <a:ext uri="{FF2B5EF4-FFF2-40B4-BE49-F238E27FC236}">
                <a16:creationId xmlns:a16="http://schemas.microsoft.com/office/drawing/2014/main" id="{E927509F-589C-432C-8F60-ECA2A832E701}"/>
              </a:ext>
            </a:extLst>
          </p:cNvPr>
          <p:cNvSpPr/>
          <p:nvPr/>
        </p:nvSpPr>
        <p:spPr>
          <a:xfrm>
            <a:off x="954157" y="1873621"/>
            <a:ext cx="2766944" cy="494118"/>
          </a:xfrm>
          <a:prstGeom prst="roundRect">
            <a:avLst>
              <a:gd name="adj" fmla="val 252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It is just bits in memory!</a:t>
            </a:r>
          </a:p>
        </p:txBody>
      </p:sp>
      <p:sp>
        <p:nvSpPr>
          <p:cNvPr id="23" name="Oval 22">
            <a:extLst>
              <a:ext uri="{FF2B5EF4-FFF2-40B4-BE49-F238E27FC236}">
                <a16:creationId xmlns:a16="http://schemas.microsoft.com/office/drawing/2014/main" id="{752957F8-6D23-400C-8EDE-DDC80CD020D2}"/>
              </a:ext>
            </a:extLst>
          </p:cNvPr>
          <p:cNvSpPr/>
          <p:nvPr/>
        </p:nvSpPr>
        <p:spPr>
          <a:xfrm>
            <a:off x="352128" y="1878526"/>
            <a:ext cx="494118" cy="49411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H</a:t>
            </a:r>
          </a:p>
        </p:txBody>
      </p:sp>
      <p:sp>
        <p:nvSpPr>
          <p:cNvPr id="25" name="Rectangle: Rounded Corners 24">
            <a:extLst>
              <a:ext uri="{FF2B5EF4-FFF2-40B4-BE49-F238E27FC236}">
                <a16:creationId xmlns:a16="http://schemas.microsoft.com/office/drawing/2014/main" id="{150159C4-0B5F-4C28-AC62-36D216CDE8F2}"/>
              </a:ext>
            </a:extLst>
          </p:cNvPr>
          <p:cNvSpPr/>
          <p:nvPr/>
        </p:nvSpPr>
        <p:spPr>
          <a:xfrm>
            <a:off x="984781" y="2593675"/>
            <a:ext cx="6583294" cy="761051"/>
          </a:xfrm>
          <a:prstGeom prst="roundRect">
            <a:avLst>
              <a:gd name="adj" fmla="val 22764"/>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Children programming Turtle with LOGO do not think of formal languages. Programming is interacting – with the medium.</a:t>
            </a:r>
          </a:p>
        </p:txBody>
      </p:sp>
      <p:sp>
        <p:nvSpPr>
          <p:cNvPr id="27" name="Oval 26">
            <a:extLst>
              <a:ext uri="{FF2B5EF4-FFF2-40B4-BE49-F238E27FC236}">
                <a16:creationId xmlns:a16="http://schemas.microsoft.com/office/drawing/2014/main" id="{0C39C6F1-DD8E-4A72-8166-0F88273297F4}"/>
              </a:ext>
            </a:extLst>
          </p:cNvPr>
          <p:cNvSpPr/>
          <p:nvPr/>
        </p:nvSpPr>
        <p:spPr>
          <a:xfrm>
            <a:off x="352128" y="2591102"/>
            <a:ext cx="494118" cy="494118"/>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C</a:t>
            </a:r>
          </a:p>
        </p:txBody>
      </p:sp>
      <p:sp>
        <p:nvSpPr>
          <p:cNvPr id="37" name="Rectangle: Rounded Corners 36">
            <a:extLst>
              <a:ext uri="{FF2B5EF4-FFF2-40B4-BE49-F238E27FC236}">
                <a16:creationId xmlns:a16="http://schemas.microsoft.com/office/drawing/2014/main" id="{1E24F85E-7A3E-4EAB-BC6E-6EFD8FAC1251}"/>
              </a:ext>
            </a:extLst>
          </p:cNvPr>
          <p:cNvSpPr/>
          <p:nvPr/>
        </p:nvSpPr>
        <p:spPr>
          <a:xfrm>
            <a:off x="984780" y="4291228"/>
            <a:ext cx="8006819" cy="494118"/>
          </a:xfrm>
          <a:prstGeom prst="roundRect">
            <a:avLst>
              <a:gd name="adj" fmla="val 21095"/>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Even if programming is using a language, you can build various useful tools…</a:t>
            </a:r>
          </a:p>
        </p:txBody>
      </p:sp>
      <p:sp>
        <p:nvSpPr>
          <p:cNvPr id="39" name="Oval 38">
            <a:extLst>
              <a:ext uri="{FF2B5EF4-FFF2-40B4-BE49-F238E27FC236}">
                <a16:creationId xmlns:a16="http://schemas.microsoft.com/office/drawing/2014/main" id="{359B9688-900E-467A-BEFC-5EC13C96AA56}"/>
              </a:ext>
            </a:extLst>
          </p:cNvPr>
          <p:cNvSpPr/>
          <p:nvPr/>
        </p:nvSpPr>
        <p:spPr>
          <a:xfrm>
            <a:off x="382753" y="4284246"/>
            <a:ext cx="494118" cy="494118"/>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E</a:t>
            </a:r>
          </a:p>
        </p:txBody>
      </p:sp>
      <p:sp>
        <p:nvSpPr>
          <p:cNvPr id="14" name="Rectangle: Rounded Corners 13">
            <a:extLst>
              <a:ext uri="{FF2B5EF4-FFF2-40B4-BE49-F238E27FC236}">
                <a16:creationId xmlns:a16="http://schemas.microsoft.com/office/drawing/2014/main" id="{50044CFE-658A-40AA-8796-D099C3AD80CE}"/>
              </a:ext>
            </a:extLst>
          </p:cNvPr>
          <p:cNvSpPr/>
          <p:nvPr/>
        </p:nvSpPr>
        <p:spPr>
          <a:xfrm>
            <a:off x="954156" y="1163055"/>
            <a:ext cx="7624694" cy="494118"/>
          </a:xfrm>
          <a:prstGeom prst="roundRect">
            <a:avLst>
              <a:gd name="adj" fmla="val 33611"/>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Not an accident. To program is to manipulate terms in formal languages!</a:t>
            </a:r>
          </a:p>
        </p:txBody>
      </p:sp>
      <p:sp>
        <p:nvSpPr>
          <p:cNvPr id="16" name="Oval 15">
            <a:extLst>
              <a:ext uri="{FF2B5EF4-FFF2-40B4-BE49-F238E27FC236}">
                <a16:creationId xmlns:a16="http://schemas.microsoft.com/office/drawing/2014/main" id="{3EB7F83F-F1BC-43D0-B54B-9681F11F8AA5}"/>
              </a:ext>
            </a:extLst>
          </p:cNvPr>
          <p:cNvSpPr/>
          <p:nvPr/>
        </p:nvSpPr>
        <p:spPr>
          <a:xfrm>
            <a:off x="352128" y="1163055"/>
            <a:ext cx="494118" cy="494118"/>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M</a:t>
            </a:r>
          </a:p>
        </p:txBody>
      </p:sp>
      <p:sp>
        <p:nvSpPr>
          <p:cNvPr id="2" name="Rectangle: Rounded Corners 1">
            <a:extLst>
              <a:ext uri="{FF2B5EF4-FFF2-40B4-BE49-F238E27FC236}">
                <a16:creationId xmlns:a16="http://schemas.microsoft.com/office/drawing/2014/main" id="{779D9F52-C16D-4F6C-AD36-B26379178E2A}"/>
              </a:ext>
            </a:extLst>
          </p:cNvPr>
          <p:cNvSpPr/>
          <p:nvPr/>
        </p:nvSpPr>
        <p:spPr>
          <a:xfrm>
            <a:off x="954156" y="5004483"/>
            <a:ext cx="5008494" cy="494118"/>
          </a:xfrm>
          <a:prstGeom prst="roundRect">
            <a:avLst>
              <a:gd name="adj" fmla="val 26021"/>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Is it decided then? Is programming like writing?</a:t>
            </a:r>
          </a:p>
        </p:txBody>
      </p:sp>
      <p:sp>
        <p:nvSpPr>
          <p:cNvPr id="3" name="Oval 2">
            <a:extLst>
              <a:ext uri="{FF2B5EF4-FFF2-40B4-BE49-F238E27FC236}">
                <a16:creationId xmlns:a16="http://schemas.microsoft.com/office/drawing/2014/main" id="{6E0D6869-48AF-462A-98EB-D2F457814ACE}"/>
              </a:ext>
            </a:extLst>
          </p:cNvPr>
          <p:cNvSpPr/>
          <p:nvPr/>
        </p:nvSpPr>
        <p:spPr>
          <a:xfrm>
            <a:off x="352129" y="5004483"/>
            <a:ext cx="494118" cy="494118"/>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T</a:t>
            </a:r>
          </a:p>
        </p:txBody>
      </p:sp>
      <p:sp>
        <p:nvSpPr>
          <p:cNvPr id="4" name="Rectangle: Rounded Corners 3">
            <a:extLst>
              <a:ext uri="{FF2B5EF4-FFF2-40B4-BE49-F238E27FC236}">
                <a16:creationId xmlns:a16="http://schemas.microsoft.com/office/drawing/2014/main" id="{17EF2A4E-8AB6-44F5-AB1B-4B6C9010920D}"/>
              </a:ext>
            </a:extLst>
          </p:cNvPr>
          <p:cNvSpPr/>
          <p:nvPr/>
        </p:nvSpPr>
        <p:spPr>
          <a:xfrm>
            <a:off x="954155" y="5726753"/>
            <a:ext cx="5911320" cy="761050"/>
          </a:xfrm>
          <a:prstGeom prst="roundRect">
            <a:avLst>
              <a:gd name="adj" fmla="val 30273"/>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All creative uses of programming are interactive! </a:t>
            </a:r>
            <a:br>
              <a:rPr lang="en-US" dirty="0">
                <a:latin typeface="Roboto Light" panose="02000000000000000000" pitchFamily="2" charset="0"/>
                <a:ea typeface="Roboto Light" panose="02000000000000000000" pitchFamily="2" charset="0"/>
              </a:rPr>
            </a:br>
            <a:r>
              <a:rPr lang="en-US" dirty="0">
                <a:latin typeface="Roboto Light" panose="02000000000000000000" pitchFamily="2" charset="0"/>
                <a:ea typeface="Roboto Light" panose="02000000000000000000" pitchFamily="2" charset="0"/>
              </a:rPr>
              <a:t>But there is more – think about data science tooling.</a:t>
            </a:r>
          </a:p>
        </p:txBody>
      </p:sp>
      <p:sp>
        <p:nvSpPr>
          <p:cNvPr id="5" name="Oval 4">
            <a:extLst>
              <a:ext uri="{FF2B5EF4-FFF2-40B4-BE49-F238E27FC236}">
                <a16:creationId xmlns:a16="http://schemas.microsoft.com/office/drawing/2014/main" id="{42253D73-2D3D-438A-BD30-D8DD0CFB6889}"/>
              </a:ext>
            </a:extLst>
          </p:cNvPr>
          <p:cNvSpPr/>
          <p:nvPr/>
        </p:nvSpPr>
        <p:spPr>
          <a:xfrm>
            <a:off x="352128" y="5717738"/>
            <a:ext cx="494118" cy="494118"/>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C</a:t>
            </a:r>
          </a:p>
        </p:txBody>
      </p:sp>
    </p:spTree>
    <p:extLst>
      <p:ext uri="{BB962C8B-B14F-4D97-AF65-F5344CB8AC3E}">
        <p14:creationId xmlns:p14="http://schemas.microsoft.com/office/powerpoint/2010/main" val="1292687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1" grpId="0" animBg="1"/>
      <p:bldP spid="23" grpId="0" animBg="1"/>
      <p:bldP spid="25" grpId="0" animBg="1"/>
      <p:bldP spid="27" grpId="0" animBg="1"/>
      <p:bldP spid="37" grpId="0" animBg="1"/>
      <p:bldP spid="39" grpId="0" animBg="1"/>
      <p:bldP spid="14" grpId="0" animBg="1"/>
      <p:bldP spid="16" grpId="0" animBg="1"/>
      <p:bldP spid="2" grpId="0" animBg="1"/>
      <p:bldP spid="3" grpId="0" animBg="1"/>
      <p:bldP spid="4" grpId="0" animBg="1"/>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546099" y="1847850"/>
            <a:ext cx="7219951" cy="4845050"/>
          </a:xfrm>
        </p:spPr>
        <p:txBody>
          <a:bodyPr>
            <a:normAutofit/>
          </a:bodyPr>
          <a:lstStyle/>
          <a:p>
            <a:pPr marL="0" indent="0">
              <a:lnSpc>
                <a:spcPct val="110000"/>
              </a:lnSpc>
              <a:spcBef>
                <a:spcPts val="2000"/>
              </a:spcBef>
              <a:buNone/>
            </a:pPr>
            <a:r>
              <a:rPr lang="en-GB" dirty="0">
                <a:latin typeface="Roboto Thin" panose="02000000000000000000" pitchFamily="2" charset="0"/>
                <a:ea typeface="Roboto Thin" panose="02000000000000000000" pitchFamily="2" charset="0"/>
              </a:rPr>
              <a:t>How it became natural to think of programming as a linguistic activity?”</a:t>
            </a:r>
          </a:p>
          <a:p>
            <a:pPr marL="0" indent="0">
              <a:lnSpc>
                <a:spcPct val="110000"/>
              </a:lnSpc>
              <a:spcBef>
                <a:spcPts val="2000"/>
              </a:spcBef>
              <a:buNone/>
            </a:pPr>
            <a:r>
              <a:rPr lang="en-GB" dirty="0">
                <a:latin typeface="Roboto Thin" panose="02000000000000000000" pitchFamily="2" charset="0"/>
                <a:ea typeface="Roboto Thin" panose="02000000000000000000" pitchFamily="2" charset="0"/>
              </a:rPr>
              <a:t>From “programming notations as attributes of individual machines” to free-standing notations, drawing “on the disciplines of symbolic logic and linguistics” for their description.</a:t>
            </a:r>
          </a:p>
          <a:p>
            <a:pPr marL="0" indent="0">
              <a:lnSpc>
                <a:spcPct val="110000"/>
              </a:lnSpc>
              <a:spcBef>
                <a:spcPts val="2000"/>
              </a:spcBef>
              <a:buNone/>
            </a:pPr>
            <a:r>
              <a:rPr lang="en-GB" dirty="0">
                <a:ea typeface="Roboto Thin" panose="02000000000000000000" pitchFamily="2" charset="0"/>
              </a:rPr>
              <a:t>			Nofre et al. (2014)</a:t>
            </a: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a:xfrm>
            <a:off x="546100" y="365125"/>
            <a:ext cx="10515600" cy="1325563"/>
          </a:xfrm>
        </p:spPr>
        <p:txBody>
          <a:bodyPr/>
          <a:lstStyle/>
          <a:p>
            <a:r>
              <a:rPr lang="en-US" dirty="0"/>
              <a:t>When technology became language</a:t>
            </a:r>
          </a:p>
        </p:txBody>
      </p:sp>
      <p:pic>
        <p:nvPicPr>
          <p:cNvPr id="10" name="Picture 9">
            <a:extLst>
              <a:ext uri="{FF2B5EF4-FFF2-40B4-BE49-F238E27FC236}">
                <a16:creationId xmlns:a16="http://schemas.microsoft.com/office/drawing/2014/main" id="{4F9CA9CF-D285-4961-BBEC-21DA0C73E7C0}"/>
              </a:ext>
            </a:extLst>
          </p:cNvPr>
          <p:cNvPicPr>
            <a:picLocks noChangeAspect="1"/>
          </p:cNvPicPr>
          <p:nvPr/>
        </p:nvPicPr>
        <p:blipFill rotWithShape="1">
          <a:blip r:embed="rId2"/>
          <a:srcRect l="7030" t="3946"/>
          <a:stretch/>
        </p:blipFill>
        <p:spPr>
          <a:xfrm>
            <a:off x="7766050" y="1690688"/>
            <a:ext cx="3016250" cy="4714783"/>
          </a:xfrm>
          <a:prstGeom prst="rect">
            <a:avLst/>
          </a:prstGeom>
        </p:spPr>
      </p:pic>
    </p:spTree>
    <p:extLst>
      <p:ext uri="{BB962C8B-B14F-4D97-AF65-F5344CB8AC3E}">
        <p14:creationId xmlns:p14="http://schemas.microsoft.com/office/powerpoint/2010/main" val="30206827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546099" y="1847850"/>
            <a:ext cx="6064251" cy="4845050"/>
          </a:xfrm>
        </p:spPr>
        <p:txBody>
          <a:bodyPr>
            <a:normAutofit/>
          </a:bodyPr>
          <a:lstStyle/>
          <a:p>
            <a:pPr marL="0" indent="0">
              <a:lnSpc>
                <a:spcPct val="110000"/>
              </a:lnSpc>
              <a:spcBef>
                <a:spcPts val="2000"/>
              </a:spcBef>
              <a:buNone/>
            </a:pPr>
            <a:r>
              <a:rPr lang="en-GB" dirty="0">
                <a:latin typeface="Roboto Thin" panose="02000000000000000000" pitchFamily="2" charset="0"/>
                <a:ea typeface="Roboto Thin" panose="02000000000000000000" pitchFamily="2" charset="0"/>
              </a:rPr>
              <a:t>“The purpose of the Smalltalk project is to provide computer support for the creative spirit in everyone.”</a:t>
            </a:r>
          </a:p>
          <a:p>
            <a:pPr marL="0" indent="0">
              <a:lnSpc>
                <a:spcPct val="110000"/>
              </a:lnSpc>
              <a:spcBef>
                <a:spcPts val="2000"/>
              </a:spcBef>
              <a:buNone/>
            </a:pPr>
            <a:r>
              <a:rPr lang="en-GB" dirty="0">
                <a:latin typeface="Roboto Thin" panose="02000000000000000000" pitchFamily="2" charset="0"/>
                <a:ea typeface="Roboto Thin" panose="02000000000000000000" pitchFamily="2" charset="0"/>
              </a:rPr>
              <a:t>“If a system is to serve the creative spirit, it must be entirely comprehensible to a single individual.”</a:t>
            </a:r>
          </a:p>
          <a:p>
            <a:pPr marL="0" indent="0">
              <a:lnSpc>
                <a:spcPct val="110000"/>
              </a:lnSpc>
              <a:spcBef>
                <a:spcPts val="2000"/>
              </a:spcBef>
              <a:buNone/>
            </a:pPr>
            <a:r>
              <a:rPr lang="en-GB" dirty="0">
                <a:ea typeface="Roboto Thin" panose="02000000000000000000" pitchFamily="2" charset="0"/>
              </a:rPr>
              <a:t>			Dan Ingalls (1981)</a:t>
            </a: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a:xfrm>
            <a:off x="546100" y="365125"/>
            <a:ext cx="10515600" cy="1325563"/>
          </a:xfrm>
        </p:spPr>
        <p:txBody>
          <a:bodyPr/>
          <a:lstStyle/>
          <a:p>
            <a:r>
              <a:rPr lang="en-US" dirty="0"/>
              <a:t>Creative origins of Smalltalk</a:t>
            </a:r>
          </a:p>
        </p:txBody>
      </p:sp>
      <p:pic>
        <p:nvPicPr>
          <p:cNvPr id="8" name="Picture 7">
            <a:extLst>
              <a:ext uri="{FF2B5EF4-FFF2-40B4-BE49-F238E27FC236}">
                <a16:creationId xmlns:a16="http://schemas.microsoft.com/office/drawing/2014/main" id="{FDBBF013-8D65-4D8F-84C8-07827D26FA31}"/>
              </a:ext>
            </a:extLst>
          </p:cNvPr>
          <p:cNvPicPr>
            <a:picLocks noChangeAspect="1"/>
          </p:cNvPicPr>
          <p:nvPr/>
        </p:nvPicPr>
        <p:blipFill>
          <a:blip r:embed="rId2"/>
          <a:stretch>
            <a:fillRect/>
          </a:stretch>
        </p:blipFill>
        <p:spPr>
          <a:xfrm>
            <a:off x="7490021" y="1574800"/>
            <a:ext cx="3352463" cy="4648200"/>
          </a:xfrm>
          <a:prstGeom prst="rect">
            <a:avLst/>
          </a:prstGeom>
        </p:spPr>
      </p:pic>
    </p:spTree>
    <p:extLst>
      <p:ext uri="{BB962C8B-B14F-4D97-AF65-F5344CB8AC3E}">
        <p14:creationId xmlns:p14="http://schemas.microsoft.com/office/powerpoint/2010/main" val="35006471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838201" y="1825625"/>
            <a:ext cx="6931360" cy="4351338"/>
          </a:xfrm>
        </p:spPr>
        <p:txBody>
          <a:bodyPr>
            <a:normAutofit/>
          </a:bodyPr>
          <a:lstStyle/>
          <a:p>
            <a:pPr marL="0" indent="0">
              <a:lnSpc>
                <a:spcPct val="100000"/>
              </a:lnSpc>
              <a:spcBef>
                <a:spcPts val="2000"/>
              </a:spcBef>
              <a:buNone/>
            </a:pPr>
            <a:r>
              <a:rPr lang="en-GB" dirty="0">
                <a:latin typeface="Roboto Thin" panose="02000000000000000000" pitchFamily="2" charset="0"/>
                <a:ea typeface="Roboto Thin" panose="02000000000000000000" pitchFamily="2" charset="0"/>
              </a:rPr>
              <a:t>“A user interface is simply a language in which most of the communication is visual.”</a:t>
            </a:r>
          </a:p>
          <a:p>
            <a:pPr marL="0" indent="0">
              <a:lnSpc>
                <a:spcPct val="100000"/>
              </a:lnSpc>
              <a:spcBef>
                <a:spcPts val="2000"/>
              </a:spcBef>
              <a:buNone/>
            </a:pPr>
            <a:r>
              <a:rPr lang="en-GB" dirty="0">
                <a:latin typeface="Roboto Thin" panose="02000000000000000000" pitchFamily="2" charset="0"/>
                <a:ea typeface="Roboto Thin" panose="02000000000000000000" pitchFamily="2" charset="0"/>
              </a:rPr>
              <a:t>“Every component accessible to the user should (…) present itself in a meaningful way for observation and manipulation.”</a:t>
            </a:r>
          </a:p>
          <a:p>
            <a:pPr marL="0" indent="0">
              <a:lnSpc>
                <a:spcPct val="100000"/>
              </a:lnSpc>
              <a:spcBef>
                <a:spcPts val="2000"/>
              </a:spcBef>
              <a:buNone/>
            </a:pPr>
            <a:r>
              <a:rPr lang="en-GB" dirty="0">
                <a:ea typeface="Roboto Thin" panose="02000000000000000000" pitchFamily="2" charset="0"/>
              </a:rPr>
              <a:t>				</a:t>
            </a:r>
            <a:r>
              <a:rPr lang="en-US" dirty="0"/>
              <a:t>Dan Ingalls (1981)</a:t>
            </a:r>
          </a:p>
          <a:p>
            <a:pPr marL="0" indent="0">
              <a:lnSpc>
                <a:spcPct val="100000"/>
              </a:lnSpc>
              <a:spcBef>
                <a:spcPts val="2000"/>
              </a:spcBef>
              <a:buNone/>
            </a:pPr>
            <a:endParaRPr lang="en-GB" dirty="0">
              <a:ea typeface="Roboto Thin" panose="02000000000000000000" pitchFamily="2" charset="0"/>
            </a:endParaRP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p:txBody>
          <a:bodyPr/>
          <a:lstStyle/>
          <a:p>
            <a:r>
              <a:rPr lang="en-US" dirty="0"/>
              <a:t>Interacting with Smalltalk</a:t>
            </a:r>
          </a:p>
        </p:txBody>
      </p:sp>
      <p:pic>
        <p:nvPicPr>
          <p:cNvPr id="6" name="Picture 5">
            <a:extLst>
              <a:ext uri="{FF2B5EF4-FFF2-40B4-BE49-F238E27FC236}">
                <a16:creationId xmlns:a16="http://schemas.microsoft.com/office/drawing/2014/main" id="{BFD53EB3-6353-4ABC-BA67-B90BC7A0E9A2}"/>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8203975" y="1390650"/>
            <a:ext cx="3196742" cy="3384550"/>
          </a:xfrm>
          <a:prstGeom prst="rect">
            <a:avLst/>
          </a:prstGeom>
        </p:spPr>
      </p:pic>
    </p:spTree>
    <p:extLst>
      <p:ext uri="{BB962C8B-B14F-4D97-AF65-F5344CB8AC3E}">
        <p14:creationId xmlns:p14="http://schemas.microsoft.com/office/powerpoint/2010/main" val="15727483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838200" y="1825625"/>
            <a:ext cx="10394950" cy="4351338"/>
          </a:xfrm>
        </p:spPr>
        <p:txBody>
          <a:bodyPr>
            <a:normAutofit/>
          </a:bodyPr>
          <a:lstStyle/>
          <a:p>
            <a:pPr marL="0" indent="0">
              <a:lnSpc>
                <a:spcPct val="100000"/>
              </a:lnSpc>
              <a:spcBef>
                <a:spcPts val="2000"/>
              </a:spcBef>
              <a:buNone/>
            </a:pPr>
            <a:r>
              <a:rPr lang="en-GB" dirty="0">
                <a:ea typeface="Roboto Thin" panose="02000000000000000000" pitchFamily="2" charset="0"/>
              </a:rPr>
              <a:t>Lack of a standard.</a:t>
            </a:r>
            <a:r>
              <a:rPr lang="en-GB" dirty="0">
                <a:latin typeface="Roboto Thin" panose="02000000000000000000" pitchFamily="2" charset="0"/>
                <a:ea typeface="Roboto Thin" panose="02000000000000000000" pitchFamily="2" charset="0"/>
              </a:rPr>
              <a:t> “Each vendor had a slightly different version - not so much a different language, as a different platform.”</a:t>
            </a:r>
          </a:p>
          <a:p>
            <a:pPr marL="0" indent="0">
              <a:lnSpc>
                <a:spcPct val="100000"/>
              </a:lnSpc>
              <a:spcBef>
                <a:spcPts val="2000"/>
              </a:spcBef>
              <a:buNone/>
            </a:pPr>
            <a:r>
              <a:rPr lang="en-GB" dirty="0">
                <a:ea typeface="Roboto Thin" panose="02000000000000000000" pitchFamily="2" charset="0"/>
              </a:rPr>
              <a:t>Deployment.</a:t>
            </a:r>
            <a:r>
              <a:rPr lang="en-GB" dirty="0">
                <a:latin typeface="Roboto Thin" panose="02000000000000000000" pitchFamily="2" charset="0"/>
                <a:ea typeface="Roboto Thin" panose="02000000000000000000" pitchFamily="2" charset="0"/>
              </a:rPr>
              <a:t> “Smalltalk (…) computation takes place [in] a ‘sea of objects’. If you want to deploy an application by separating it from the IDE (to (…) protect your IP) it turns out to be very hard.</a:t>
            </a:r>
          </a:p>
          <a:p>
            <a:pPr marL="0" indent="0">
              <a:lnSpc>
                <a:spcPct val="100000"/>
              </a:lnSpc>
              <a:spcBef>
                <a:spcPts val="2000"/>
              </a:spcBef>
              <a:buNone/>
            </a:pPr>
            <a:r>
              <a:rPr lang="en-GB" dirty="0">
                <a:ea typeface="Roboto Thin" panose="02000000000000000000" pitchFamily="2" charset="0"/>
              </a:rPr>
              <a:t>							    </a:t>
            </a:r>
            <a:r>
              <a:rPr lang="en-US" dirty="0"/>
              <a:t>Gilad Bracha (2020)</a:t>
            </a:r>
          </a:p>
          <a:p>
            <a:pPr marL="0" indent="0">
              <a:lnSpc>
                <a:spcPct val="100000"/>
              </a:lnSpc>
              <a:spcBef>
                <a:spcPts val="2000"/>
              </a:spcBef>
              <a:buNone/>
            </a:pPr>
            <a:endParaRPr lang="en-GB" dirty="0">
              <a:ea typeface="Roboto Thin" panose="02000000000000000000" pitchFamily="2" charset="0"/>
            </a:endParaRP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p:txBody>
          <a:bodyPr/>
          <a:lstStyle/>
          <a:p>
            <a:r>
              <a:rPr lang="en-US" dirty="0"/>
              <a:t>What killed Smalltalk?</a:t>
            </a:r>
          </a:p>
        </p:txBody>
      </p:sp>
    </p:spTree>
    <p:extLst>
      <p:ext uri="{BB962C8B-B14F-4D97-AF65-F5344CB8AC3E}">
        <p14:creationId xmlns:p14="http://schemas.microsoft.com/office/powerpoint/2010/main" val="11551539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879475" y="5715001"/>
            <a:ext cx="4857750" cy="692150"/>
          </a:xfrm>
        </p:spPr>
        <p:txBody>
          <a:bodyPr>
            <a:normAutofit/>
          </a:bodyPr>
          <a:lstStyle/>
          <a:p>
            <a:pPr marL="0" indent="0">
              <a:lnSpc>
                <a:spcPct val="110000"/>
              </a:lnSpc>
              <a:spcBef>
                <a:spcPts val="2000"/>
              </a:spcBef>
              <a:buNone/>
            </a:pPr>
            <a:r>
              <a:rPr lang="en-GB" dirty="0">
                <a:ea typeface="Roboto Thin" panose="02000000000000000000" pitchFamily="2" charset="0"/>
              </a:rPr>
              <a:t>Live coded music</a:t>
            </a: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a:xfrm>
            <a:off x="546100" y="365125"/>
            <a:ext cx="10947400" cy="1325563"/>
          </a:xfrm>
        </p:spPr>
        <p:txBody>
          <a:bodyPr/>
          <a:lstStyle/>
          <a:p>
            <a:r>
              <a:rPr lang="en-US" dirty="0"/>
              <a:t>Where programming is still interacting?</a:t>
            </a:r>
          </a:p>
        </p:txBody>
      </p:sp>
      <p:sp>
        <p:nvSpPr>
          <p:cNvPr id="9" name="Content Placeholder 4">
            <a:extLst>
              <a:ext uri="{FF2B5EF4-FFF2-40B4-BE49-F238E27FC236}">
                <a16:creationId xmlns:a16="http://schemas.microsoft.com/office/drawing/2014/main" id="{8D4F55C5-069A-47F4-A7BA-CE4D26150A77}"/>
              </a:ext>
            </a:extLst>
          </p:cNvPr>
          <p:cNvSpPr txBox="1">
            <a:spLocks/>
          </p:cNvSpPr>
          <p:nvPr/>
        </p:nvSpPr>
        <p:spPr>
          <a:xfrm>
            <a:off x="6337297" y="5758656"/>
            <a:ext cx="5721351" cy="6921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2000"/>
              </a:spcBef>
              <a:buFont typeface="Arial" panose="020B0604020202020204" pitchFamily="34" charset="0"/>
              <a:buNone/>
            </a:pPr>
            <a:r>
              <a:rPr lang="en-GB" dirty="0">
                <a:ea typeface="Roboto Thin" panose="02000000000000000000" pitchFamily="2" charset="0"/>
              </a:rPr>
              <a:t>Exploratory data analytics</a:t>
            </a:r>
          </a:p>
        </p:txBody>
      </p:sp>
      <p:pic>
        <p:nvPicPr>
          <p:cNvPr id="6" name="Picture 5">
            <a:extLst>
              <a:ext uri="{FF2B5EF4-FFF2-40B4-BE49-F238E27FC236}">
                <a16:creationId xmlns:a16="http://schemas.microsoft.com/office/drawing/2014/main" id="{9C8368DF-C8DB-4996-B96E-DC72823829CA}"/>
              </a:ext>
            </a:extLst>
          </p:cNvPr>
          <p:cNvPicPr>
            <a:picLocks noChangeAspect="1"/>
          </p:cNvPicPr>
          <p:nvPr/>
        </p:nvPicPr>
        <p:blipFill rotWithShape="1">
          <a:blip r:embed="rId2">
            <a:extLst>
              <a:ext uri="{28A0092B-C50C-407E-A947-70E740481C1C}">
                <a14:useLocalDpi xmlns:a14="http://schemas.microsoft.com/office/drawing/2010/main" val="0"/>
              </a:ext>
            </a:extLst>
          </a:blip>
          <a:srcRect l="-1" t="24711" r="-1616" b="10407"/>
          <a:stretch/>
        </p:blipFill>
        <p:spPr>
          <a:xfrm>
            <a:off x="879475" y="1867694"/>
            <a:ext cx="4191000" cy="3567906"/>
          </a:xfrm>
          <a:prstGeom prst="rect">
            <a:avLst/>
          </a:prstGeom>
        </p:spPr>
      </p:pic>
      <p:pic>
        <p:nvPicPr>
          <p:cNvPr id="8" name="Picture 7">
            <a:extLst>
              <a:ext uri="{FF2B5EF4-FFF2-40B4-BE49-F238E27FC236}">
                <a16:creationId xmlns:a16="http://schemas.microsoft.com/office/drawing/2014/main" id="{EEF5B831-14AD-4B34-A74E-6BDE1B985E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2820" y="1720851"/>
            <a:ext cx="3532452" cy="3994150"/>
          </a:xfrm>
          <a:prstGeom prst="rect">
            <a:avLst/>
          </a:prstGeom>
        </p:spPr>
      </p:pic>
    </p:spTree>
    <p:extLst>
      <p:ext uri="{BB962C8B-B14F-4D97-AF65-F5344CB8AC3E}">
        <p14:creationId xmlns:p14="http://schemas.microsoft.com/office/powerpoint/2010/main" val="209292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45E9032C-EE6D-4F7F-B6C0-1A6F9836D495}"/>
              </a:ext>
            </a:extLst>
          </p:cNvPr>
          <p:cNvSpPr/>
          <p:nvPr/>
        </p:nvSpPr>
        <p:spPr>
          <a:xfrm>
            <a:off x="6316135" y="4864117"/>
            <a:ext cx="5353720" cy="1017000"/>
          </a:xfrm>
          <a:prstGeom prst="roundRect">
            <a:avLst>
              <a:gd name="adj" fmla="val 804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Programs lists of bits let you see what actually goes on in a computer.</a:t>
            </a:r>
          </a:p>
        </p:txBody>
      </p:sp>
      <p:sp>
        <p:nvSpPr>
          <p:cNvPr id="11" name="Rectangle: Rounded Corners 10">
            <a:extLst>
              <a:ext uri="{FF2B5EF4-FFF2-40B4-BE49-F238E27FC236}">
                <a16:creationId xmlns:a16="http://schemas.microsoft.com/office/drawing/2014/main" id="{5594A132-6C13-4566-8BD5-2EC0A40F6687}"/>
              </a:ext>
            </a:extLst>
          </p:cNvPr>
          <p:cNvSpPr/>
          <p:nvPr/>
        </p:nvSpPr>
        <p:spPr>
          <a:xfrm>
            <a:off x="6316135" y="4089601"/>
            <a:ext cx="2316305" cy="580782"/>
          </a:xfrm>
          <a:prstGeom prst="roundRect">
            <a:avLst>
              <a:gd name="adj" fmla="val 2554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Hacker culture</a:t>
            </a:r>
          </a:p>
        </p:txBody>
      </p:sp>
      <p:sp>
        <p:nvSpPr>
          <p:cNvPr id="13" name="Rectangle: Rounded Corners 12">
            <a:extLst>
              <a:ext uri="{FF2B5EF4-FFF2-40B4-BE49-F238E27FC236}">
                <a16:creationId xmlns:a16="http://schemas.microsoft.com/office/drawing/2014/main" id="{802A9670-A27F-4710-9E62-BCF510150C01}"/>
              </a:ext>
            </a:extLst>
          </p:cNvPr>
          <p:cNvSpPr/>
          <p:nvPr/>
        </p:nvSpPr>
        <p:spPr>
          <a:xfrm>
            <a:off x="6316135" y="2194519"/>
            <a:ext cx="5353720" cy="1017000"/>
          </a:xfrm>
          <a:prstGeom prst="roundRect">
            <a:avLst>
              <a:gd name="adj" fmla="val 8049"/>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Programs as closed artifacts works well in the commercial setting.</a:t>
            </a:r>
          </a:p>
        </p:txBody>
      </p:sp>
      <p:sp>
        <p:nvSpPr>
          <p:cNvPr id="15" name="Rectangle: Rounded Corners 14">
            <a:extLst>
              <a:ext uri="{FF2B5EF4-FFF2-40B4-BE49-F238E27FC236}">
                <a16:creationId xmlns:a16="http://schemas.microsoft.com/office/drawing/2014/main" id="{22E81490-DF94-462E-AD09-C5C65737FE6E}"/>
              </a:ext>
            </a:extLst>
          </p:cNvPr>
          <p:cNvSpPr/>
          <p:nvPr/>
        </p:nvSpPr>
        <p:spPr>
          <a:xfrm>
            <a:off x="6316135" y="1420003"/>
            <a:ext cx="2745315" cy="580782"/>
          </a:xfrm>
          <a:prstGeom prst="roundRect">
            <a:avLst>
              <a:gd name="adj" fmla="val 25543"/>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Business culture</a:t>
            </a:r>
          </a:p>
        </p:txBody>
      </p:sp>
      <p:sp>
        <p:nvSpPr>
          <p:cNvPr id="21" name="Rectangle: Rounded Corners 20">
            <a:extLst>
              <a:ext uri="{FF2B5EF4-FFF2-40B4-BE49-F238E27FC236}">
                <a16:creationId xmlns:a16="http://schemas.microsoft.com/office/drawing/2014/main" id="{A930FC4A-923C-4CC9-883C-3D00386F5E3C}"/>
              </a:ext>
            </a:extLst>
          </p:cNvPr>
          <p:cNvSpPr/>
          <p:nvPr/>
        </p:nvSpPr>
        <p:spPr>
          <a:xfrm>
            <a:off x="522144" y="3847117"/>
            <a:ext cx="5353720" cy="1017000"/>
          </a:xfrm>
          <a:prstGeom prst="roundRect">
            <a:avLst>
              <a:gd name="adj" fmla="val 8049"/>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Programs as interaction with dynamic medium allows more creative uses!</a:t>
            </a:r>
          </a:p>
        </p:txBody>
      </p:sp>
      <p:sp>
        <p:nvSpPr>
          <p:cNvPr id="23" name="Rectangle: Rounded Corners 22">
            <a:extLst>
              <a:ext uri="{FF2B5EF4-FFF2-40B4-BE49-F238E27FC236}">
                <a16:creationId xmlns:a16="http://schemas.microsoft.com/office/drawing/2014/main" id="{68F3DA54-6C41-4074-A4DA-E46F76BBD59D}"/>
              </a:ext>
            </a:extLst>
          </p:cNvPr>
          <p:cNvSpPr/>
          <p:nvPr/>
        </p:nvSpPr>
        <p:spPr>
          <a:xfrm>
            <a:off x="522144" y="3072601"/>
            <a:ext cx="2544905" cy="580782"/>
          </a:xfrm>
          <a:prstGeom prst="roundRect">
            <a:avLst>
              <a:gd name="adj" fmla="val 25543"/>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Creative culture</a:t>
            </a:r>
          </a:p>
        </p:txBody>
      </p:sp>
      <p:sp>
        <p:nvSpPr>
          <p:cNvPr id="10" name="Rectangle: Rounded Corners 9">
            <a:extLst>
              <a:ext uri="{FF2B5EF4-FFF2-40B4-BE49-F238E27FC236}">
                <a16:creationId xmlns:a16="http://schemas.microsoft.com/office/drawing/2014/main" id="{4369A19C-9ECC-4193-A954-C03C1CB0299B}"/>
              </a:ext>
            </a:extLst>
          </p:cNvPr>
          <p:cNvSpPr/>
          <p:nvPr/>
        </p:nvSpPr>
        <p:spPr>
          <a:xfrm>
            <a:off x="522145" y="1383206"/>
            <a:ext cx="5353720" cy="1017000"/>
          </a:xfrm>
          <a:prstGeom prst="roundRect">
            <a:avLst>
              <a:gd name="adj" fmla="val 8049"/>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Roboto Light" panose="02000000000000000000" pitchFamily="2" charset="0"/>
                <a:ea typeface="Roboto Light" panose="02000000000000000000" pitchFamily="2" charset="0"/>
              </a:rPr>
              <a:t>Programming as a formal language works well for academic research!</a:t>
            </a:r>
          </a:p>
        </p:txBody>
      </p:sp>
      <p:sp>
        <p:nvSpPr>
          <p:cNvPr id="12" name="Rectangle: Rounded Corners 11">
            <a:extLst>
              <a:ext uri="{FF2B5EF4-FFF2-40B4-BE49-F238E27FC236}">
                <a16:creationId xmlns:a16="http://schemas.microsoft.com/office/drawing/2014/main" id="{62F2B638-B34F-4CE3-B109-EA98BFA22476}"/>
              </a:ext>
            </a:extLst>
          </p:cNvPr>
          <p:cNvSpPr/>
          <p:nvPr/>
        </p:nvSpPr>
        <p:spPr>
          <a:xfrm>
            <a:off x="522144" y="608690"/>
            <a:ext cx="3296321" cy="580782"/>
          </a:xfrm>
          <a:prstGeom prst="roundRect">
            <a:avLst>
              <a:gd name="adj" fmla="val 25543"/>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mj-lt"/>
                <a:ea typeface="Roboto Light" panose="02000000000000000000" pitchFamily="2" charset="0"/>
              </a:rPr>
              <a:t>Mathematical culture</a:t>
            </a:r>
          </a:p>
        </p:txBody>
      </p:sp>
    </p:spTree>
    <p:extLst>
      <p:ext uri="{BB962C8B-B14F-4D97-AF65-F5344CB8AC3E}">
        <p14:creationId xmlns:p14="http://schemas.microsoft.com/office/powerpoint/2010/main" val="2816889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3" grpId="0" animBg="1"/>
      <p:bldP spid="15" grpId="0" animBg="1"/>
      <p:bldP spid="21" grpId="0" animBg="1"/>
      <p:bldP spid="2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B7A7D-B156-4913-A828-697D4CA154C5}"/>
              </a:ext>
            </a:extLst>
          </p:cNvPr>
          <p:cNvSpPr>
            <a:spLocks noGrp="1"/>
          </p:cNvSpPr>
          <p:nvPr>
            <p:ph type="title"/>
          </p:nvPr>
        </p:nvSpPr>
        <p:spPr/>
        <p:txBody>
          <a:bodyPr/>
          <a:lstStyle/>
          <a:p>
            <a:r>
              <a:rPr lang="en-US" dirty="0"/>
              <a:t>Different ways of programming?</a:t>
            </a:r>
          </a:p>
        </p:txBody>
      </p:sp>
      <p:sp>
        <p:nvSpPr>
          <p:cNvPr id="3" name="Content Placeholder 2">
            <a:extLst>
              <a:ext uri="{FF2B5EF4-FFF2-40B4-BE49-F238E27FC236}">
                <a16:creationId xmlns:a16="http://schemas.microsoft.com/office/drawing/2014/main" id="{201B7C32-FF61-404E-ACC7-22ECD9661246}"/>
              </a:ext>
            </a:extLst>
          </p:cNvPr>
          <p:cNvSpPr>
            <a:spLocks noGrp="1"/>
          </p:cNvSpPr>
          <p:nvPr>
            <p:ph idx="1"/>
          </p:nvPr>
        </p:nvSpPr>
        <p:spPr>
          <a:xfrm>
            <a:off x="895350" y="1993901"/>
            <a:ext cx="5588000" cy="4183062"/>
          </a:xfrm>
        </p:spPr>
        <p:txBody>
          <a:bodyPr/>
          <a:lstStyle/>
          <a:p>
            <a:pPr marL="0" indent="0">
              <a:lnSpc>
                <a:spcPct val="100000"/>
              </a:lnSpc>
              <a:buNone/>
            </a:pPr>
            <a:r>
              <a:rPr lang="en-US" dirty="0">
                <a:latin typeface="Roboto Thin" panose="02000000000000000000" pitchFamily="2" charset="0"/>
                <a:ea typeface="Roboto Thin" panose="02000000000000000000" pitchFamily="2" charset="0"/>
              </a:rPr>
              <a:t>How to specify programs? </a:t>
            </a:r>
          </a:p>
          <a:p>
            <a:pPr marL="0" indent="0">
              <a:lnSpc>
                <a:spcPct val="100000"/>
              </a:lnSpc>
              <a:buNone/>
            </a:pPr>
            <a:r>
              <a:rPr lang="en-US" dirty="0">
                <a:latin typeface="Roboto Thin" panose="02000000000000000000" pitchFamily="2" charset="0"/>
                <a:ea typeface="Roboto Thin" panose="02000000000000000000" pitchFamily="2" charset="0"/>
              </a:rPr>
              <a:t>How to avoid program errors?</a:t>
            </a:r>
          </a:p>
          <a:p>
            <a:pPr marL="0" indent="0">
              <a:lnSpc>
                <a:spcPct val="100000"/>
              </a:lnSpc>
              <a:buNone/>
            </a:pPr>
            <a:r>
              <a:rPr lang="en-US" dirty="0">
                <a:latin typeface="Roboto Thin" panose="02000000000000000000" pitchFamily="2" charset="0"/>
                <a:ea typeface="Roboto Thin" panose="02000000000000000000" pitchFamily="2" charset="0"/>
              </a:rPr>
              <a:t>What are types good for?</a:t>
            </a:r>
          </a:p>
          <a:p>
            <a:pPr marL="0" indent="0">
              <a:lnSpc>
                <a:spcPct val="100000"/>
              </a:lnSpc>
              <a:buNone/>
            </a:pPr>
            <a:r>
              <a:rPr lang="en-US" dirty="0">
                <a:latin typeface="Roboto Thin" panose="02000000000000000000" pitchFamily="2" charset="0"/>
                <a:ea typeface="Roboto Thin" panose="02000000000000000000" pitchFamily="2" charset="0"/>
              </a:rPr>
              <a:t>How to make sure it works?</a:t>
            </a:r>
          </a:p>
          <a:p>
            <a:pPr marL="0" indent="0">
              <a:lnSpc>
                <a:spcPct val="100000"/>
              </a:lnSpc>
              <a:buNone/>
            </a:pPr>
            <a:r>
              <a:rPr lang="en-US" dirty="0">
                <a:latin typeface="Roboto Thin" panose="02000000000000000000" pitchFamily="2" charset="0"/>
                <a:ea typeface="Roboto Thin" panose="02000000000000000000" pitchFamily="2" charset="0"/>
              </a:rPr>
              <a:t>What is object-orientation?</a:t>
            </a:r>
          </a:p>
          <a:p>
            <a:pPr marL="0" indent="0">
              <a:lnSpc>
                <a:spcPct val="100000"/>
              </a:lnSpc>
              <a:buNone/>
            </a:pPr>
            <a:endParaRPr lang="en-US" dirty="0"/>
          </a:p>
          <a:p>
            <a:pPr marL="0" indent="0">
              <a:lnSpc>
                <a:spcPct val="100000"/>
              </a:lnSpc>
              <a:buNone/>
            </a:pPr>
            <a:r>
              <a:rPr lang="en-US" dirty="0"/>
              <a:t>What activity is programming?</a:t>
            </a:r>
          </a:p>
        </p:txBody>
      </p:sp>
      <p:sp>
        <p:nvSpPr>
          <p:cNvPr id="8" name="Rectangle: Rounded Corners 7">
            <a:extLst>
              <a:ext uri="{FF2B5EF4-FFF2-40B4-BE49-F238E27FC236}">
                <a16:creationId xmlns:a16="http://schemas.microsoft.com/office/drawing/2014/main" id="{A78AB3E7-855D-433C-9274-8DDEA2C5DEE2}"/>
              </a:ext>
            </a:extLst>
          </p:cNvPr>
          <p:cNvSpPr/>
          <p:nvPr/>
        </p:nvSpPr>
        <p:spPr>
          <a:xfrm>
            <a:off x="6496050" y="1825625"/>
            <a:ext cx="2309955" cy="580782"/>
          </a:xfrm>
          <a:prstGeom prst="roundRect">
            <a:avLst>
              <a:gd name="adj" fmla="val 2554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ea typeface="Roboto Light" panose="02000000000000000000" pitchFamily="2" charset="0"/>
              </a:rPr>
              <a:t>Hacker culture</a:t>
            </a:r>
          </a:p>
        </p:txBody>
      </p:sp>
      <p:sp>
        <p:nvSpPr>
          <p:cNvPr id="10" name="Rectangle: Rounded Corners 9">
            <a:extLst>
              <a:ext uri="{FF2B5EF4-FFF2-40B4-BE49-F238E27FC236}">
                <a16:creationId xmlns:a16="http://schemas.microsoft.com/office/drawing/2014/main" id="{6F947F37-84DD-45B9-8AC2-F7418262AC03}"/>
              </a:ext>
            </a:extLst>
          </p:cNvPr>
          <p:cNvSpPr/>
          <p:nvPr/>
        </p:nvSpPr>
        <p:spPr>
          <a:xfrm>
            <a:off x="8148495" y="2734348"/>
            <a:ext cx="3192605" cy="580782"/>
          </a:xfrm>
          <a:prstGeom prst="roundRect">
            <a:avLst>
              <a:gd name="adj" fmla="val 25543"/>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ea typeface="Roboto Light" panose="02000000000000000000" pitchFamily="2" charset="0"/>
              </a:rPr>
              <a:t>Mathematical culture</a:t>
            </a:r>
          </a:p>
        </p:txBody>
      </p:sp>
      <p:sp>
        <p:nvSpPr>
          <p:cNvPr id="12" name="Rectangle: Rounded Corners 11">
            <a:extLst>
              <a:ext uri="{FF2B5EF4-FFF2-40B4-BE49-F238E27FC236}">
                <a16:creationId xmlns:a16="http://schemas.microsoft.com/office/drawing/2014/main" id="{1F30B2AC-B90C-47A9-A2C4-DE8FE8C63DFD}"/>
              </a:ext>
            </a:extLst>
          </p:cNvPr>
          <p:cNvSpPr/>
          <p:nvPr/>
        </p:nvSpPr>
        <p:spPr>
          <a:xfrm>
            <a:off x="6218095" y="3641239"/>
            <a:ext cx="2964005" cy="580782"/>
          </a:xfrm>
          <a:prstGeom prst="roundRect">
            <a:avLst>
              <a:gd name="adj" fmla="val 25543"/>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ea typeface="Roboto Light" panose="02000000000000000000" pitchFamily="2" charset="0"/>
              </a:rPr>
              <a:t>Business culture</a:t>
            </a:r>
          </a:p>
        </p:txBody>
      </p:sp>
      <p:sp>
        <p:nvSpPr>
          <p:cNvPr id="14" name="Rectangle: Rounded Corners 13">
            <a:extLst>
              <a:ext uri="{FF2B5EF4-FFF2-40B4-BE49-F238E27FC236}">
                <a16:creationId xmlns:a16="http://schemas.microsoft.com/office/drawing/2014/main" id="{760CF4AB-2C91-41E3-86F7-F4861E937563}"/>
              </a:ext>
            </a:extLst>
          </p:cNvPr>
          <p:cNvSpPr/>
          <p:nvPr/>
        </p:nvSpPr>
        <p:spPr>
          <a:xfrm>
            <a:off x="8624745" y="4549046"/>
            <a:ext cx="2964005" cy="580782"/>
          </a:xfrm>
          <a:prstGeom prst="roundRect">
            <a:avLst>
              <a:gd name="adj" fmla="val 25543"/>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ea typeface="Roboto Light" panose="02000000000000000000" pitchFamily="2" charset="0"/>
              </a:rPr>
              <a:t>Engineering culture</a:t>
            </a:r>
          </a:p>
        </p:txBody>
      </p:sp>
      <p:sp>
        <p:nvSpPr>
          <p:cNvPr id="16" name="Rectangle: Rounded Corners 15">
            <a:extLst>
              <a:ext uri="{FF2B5EF4-FFF2-40B4-BE49-F238E27FC236}">
                <a16:creationId xmlns:a16="http://schemas.microsoft.com/office/drawing/2014/main" id="{1C34E39A-C06B-457C-B281-DEA9195F3B45}"/>
              </a:ext>
            </a:extLst>
          </p:cNvPr>
          <p:cNvSpPr/>
          <p:nvPr/>
        </p:nvSpPr>
        <p:spPr>
          <a:xfrm>
            <a:off x="6986445" y="5456853"/>
            <a:ext cx="2538555" cy="580782"/>
          </a:xfrm>
          <a:prstGeom prst="roundRect">
            <a:avLst>
              <a:gd name="adj" fmla="val 25543"/>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ea typeface="Roboto Light" panose="02000000000000000000" pitchFamily="2" charset="0"/>
              </a:rPr>
              <a:t>Creative culture</a:t>
            </a:r>
          </a:p>
        </p:txBody>
      </p:sp>
    </p:spTree>
    <p:extLst>
      <p:ext uri="{BB962C8B-B14F-4D97-AF65-F5344CB8AC3E}">
        <p14:creationId xmlns:p14="http://schemas.microsoft.com/office/powerpoint/2010/main" val="3078631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10"/>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grpId="0" nodeType="afterEffect">
                                  <p:stCondLst>
                                    <p:cond delay="500"/>
                                  </p:stCondLst>
                                  <p:childTnLst>
                                    <p:set>
                                      <p:cBhvr>
                                        <p:cTn id="12" dur="1" fill="hold">
                                          <p:stCondLst>
                                            <p:cond delay="0"/>
                                          </p:stCondLst>
                                        </p:cTn>
                                        <p:tgtEl>
                                          <p:spTgt spid="12"/>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500"/>
                                  </p:stCondLst>
                                  <p:childTnLst>
                                    <p:set>
                                      <p:cBhvr>
                                        <p:cTn id="15" dur="1" fill="hold">
                                          <p:stCondLst>
                                            <p:cond delay="0"/>
                                          </p:stCondLst>
                                        </p:cTn>
                                        <p:tgtEl>
                                          <p:spTgt spid="14"/>
                                        </p:tgtEl>
                                        <p:attrNameLst>
                                          <p:attrName>style.visibility</p:attrName>
                                        </p:attrNameLst>
                                      </p:cBhvr>
                                      <p:to>
                                        <p:strVal val="visible"/>
                                      </p:to>
                                    </p:set>
                                  </p:childTnLst>
                                </p:cTn>
                              </p:par>
                            </p:childTnLst>
                          </p:cTn>
                        </p:par>
                        <p:par>
                          <p:cTn id="16" fill="hold">
                            <p:stCondLst>
                              <p:cond delay="1500"/>
                            </p:stCondLst>
                            <p:childTnLst>
                              <p:par>
                                <p:cTn id="17" presetID="1" presetClass="entr" presetSubtype="0" fill="hold" grpId="0" nodeType="afterEffect">
                                  <p:stCondLst>
                                    <p:cond delay="50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2" grpId="0" animBg="1"/>
      <p:bldP spid="14" grpId="0" animBg="1"/>
      <p:bldP spid="1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89F413-4767-4D1B-9A3B-36759A296E2C}"/>
              </a:ext>
            </a:extLst>
          </p:cNvPr>
          <p:cNvSpPr>
            <a:spLocks noGrp="1"/>
          </p:cNvSpPr>
          <p:nvPr>
            <p:ph type="title"/>
          </p:nvPr>
        </p:nvSpPr>
        <p:spPr/>
        <p:txBody>
          <a:bodyPr/>
          <a:lstStyle/>
          <a:p>
            <a:r>
              <a:rPr lang="en-US" dirty="0">
                <a:latin typeface="Roboto Thin" panose="02000000000000000000" pitchFamily="2" charset="0"/>
                <a:ea typeface="Roboto Thin" panose="02000000000000000000" pitchFamily="2" charset="0"/>
              </a:rPr>
              <a:t>Conclusions</a:t>
            </a:r>
          </a:p>
        </p:txBody>
      </p:sp>
      <p:sp>
        <p:nvSpPr>
          <p:cNvPr id="5" name="Text Placeholder 4">
            <a:extLst>
              <a:ext uri="{FF2B5EF4-FFF2-40B4-BE49-F238E27FC236}">
                <a16:creationId xmlns:a16="http://schemas.microsoft.com/office/drawing/2014/main" id="{DC2F90BB-E543-4EA8-A272-315900DE39C0}"/>
              </a:ext>
            </a:extLst>
          </p:cNvPr>
          <p:cNvSpPr>
            <a:spLocks noGrp="1"/>
          </p:cNvSpPr>
          <p:nvPr>
            <p:ph type="body" idx="1"/>
          </p:nvPr>
        </p:nvSpPr>
        <p:spPr/>
        <p:txBody>
          <a:bodyPr>
            <a:normAutofit/>
          </a:bodyPr>
          <a:lstStyle/>
          <a:p>
            <a:r>
              <a:rPr lang="en-US" sz="3600" dirty="0"/>
              <a:t>Making sense of programming past &amp; future</a:t>
            </a:r>
          </a:p>
        </p:txBody>
      </p:sp>
    </p:spTree>
    <p:extLst>
      <p:ext uri="{BB962C8B-B14F-4D97-AF65-F5344CB8AC3E}">
        <p14:creationId xmlns:p14="http://schemas.microsoft.com/office/powerpoint/2010/main" val="21093943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829733" y="1817158"/>
            <a:ext cx="10394950" cy="4351338"/>
          </a:xfrm>
        </p:spPr>
        <p:txBody>
          <a:bodyPr>
            <a:noAutofit/>
          </a:bodyPr>
          <a:lstStyle/>
          <a:p>
            <a:pPr marL="0" indent="0">
              <a:lnSpc>
                <a:spcPct val="100000"/>
              </a:lnSpc>
              <a:spcBef>
                <a:spcPts val="2000"/>
              </a:spcBef>
              <a:buNone/>
            </a:pPr>
            <a:r>
              <a:rPr lang="en-GB" sz="3600" dirty="0">
                <a:ea typeface="Roboto Thin" panose="02000000000000000000" pitchFamily="2" charset="0"/>
              </a:rPr>
              <a:t>Are here to stay.</a:t>
            </a:r>
            <a:r>
              <a:rPr lang="en-GB" sz="3600" dirty="0">
                <a:latin typeface="Roboto Thin" panose="02000000000000000000" pitchFamily="2" charset="0"/>
                <a:ea typeface="Roboto Thin" panose="02000000000000000000" pitchFamily="2" charset="0"/>
              </a:rPr>
              <a:t> After 70 years, it’s not just a </a:t>
            </a:r>
            <a:br>
              <a:rPr lang="en-GB" sz="3600" dirty="0">
                <a:latin typeface="Roboto Thin" panose="02000000000000000000" pitchFamily="2" charset="0"/>
                <a:ea typeface="Roboto Thin" panose="02000000000000000000" pitchFamily="2" charset="0"/>
              </a:rPr>
            </a:br>
            <a:r>
              <a:rPr lang="en-GB" sz="3600" dirty="0">
                <a:latin typeface="Roboto Thin" panose="02000000000000000000" pitchFamily="2" charset="0"/>
                <a:ea typeface="Roboto Thin" panose="02000000000000000000" pitchFamily="2" charset="0"/>
              </a:rPr>
              <a:t>sign of an immature field.</a:t>
            </a:r>
          </a:p>
          <a:p>
            <a:pPr marL="0" indent="0">
              <a:lnSpc>
                <a:spcPct val="100000"/>
              </a:lnSpc>
              <a:spcBef>
                <a:spcPts val="2000"/>
              </a:spcBef>
              <a:buNone/>
            </a:pPr>
            <a:r>
              <a:rPr lang="en-GB" sz="3600" dirty="0">
                <a:ea typeface="Roboto Thin" panose="02000000000000000000" pitchFamily="2" charset="0"/>
              </a:rPr>
              <a:t>Interact in many ways.</a:t>
            </a:r>
            <a:r>
              <a:rPr lang="en-GB" sz="3600" dirty="0">
                <a:latin typeface="Roboto Thin" panose="02000000000000000000" pitchFamily="2" charset="0"/>
                <a:ea typeface="Roboto Thin" panose="02000000000000000000" pitchFamily="2" charset="0"/>
              </a:rPr>
              <a:t> Clash over principles, collaborate to improve programming practice.</a:t>
            </a:r>
          </a:p>
          <a:p>
            <a:pPr marL="0" indent="0">
              <a:lnSpc>
                <a:spcPct val="100000"/>
              </a:lnSpc>
              <a:spcBef>
                <a:spcPts val="2000"/>
              </a:spcBef>
              <a:buNone/>
            </a:pPr>
            <a:r>
              <a:rPr lang="en-GB" sz="3600" dirty="0">
                <a:ea typeface="Roboto Thin" panose="02000000000000000000" pitchFamily="2" charset="0"/>
              </a:rPr>
              <a:t>Help us understand.</a:t>
            </a:r>
            <a:r>
              <a:rPr lang="en-GB" sz="3600" dirty="0">
                <a:latin typeface="Roboto Thin" panose="02000000000000000000" pitchFamily="2" charset="0"/>
                <a:ea typeface="Roboto Thin" panose="02000000000000000000" pitchFamily="2" charset="0"/>
              </a:rPr>
              <a:t> Controversies of the past, current debates on hiring, methodologies, etc.</a:t>
            </a:r>
          </a:p>
          <a:p>
            <a:pPr marL="0" indent="0">
              <a:lnSpc>
                <a:spcPct val="100000"/>
              </a:lnSpc>
              <a:spcBef>
                <a:spcPts val="2000"/>
              </a:spcBef>
              <a:buNone/>
            </a:pPr>
            <a:r>
              <a:rPr lang="en-GB" sz="3600" dirty="0">
                <a:ea typeface="Roboto Thin" panose="02000000000000000000" pitchFamily="2" charset="0"/>
              </a:rPr>
              <a:t>							</a:t>
            </a: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p:txBody>
          <a:bodyPr/>
          <a:lstStyle/>
          <a:p>
            <a:r>
              <a:rPr lang="en-US" dirty="0"/>
              <a:t>Cultures of Programming</a:t>
            </a:r>
          </a:p>
        </p:txBody>
      </p:sp>
    </p:spTree>
    <p:extLst>
      <p:ext uri="{BB962C8B-B14F-4D97-AF65-F5344CB8AC3E}">
        <p14:creationId xmlns:p14="http://schemas.microsoft.com/office/powerpoint/2010/main" val="23988660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89F413-4767-4D1B-9A3B-36759A296E2C}"/>
              </a:ext>
            </a:extLst>
          </p:cNvPr>
          <p:cNvSpPr>
            <a:spLocks noGrp="1"/>
          </p:cNvSpPr>
          <p:nvPr>
            <p:ph type="ctrTitle"/>
          </p:nvPr>
        </p:nvSpPr>
        <p:spPr>
          <a:xfrm>
            <a:off x="440266" y="567267"/>
            <a:ext cx="8983133" cy="5918199"/>
          </a:xfrm>
        </p:spPr>
        <p:txBody>
          <a:bodyPr anchor="t">
            <a:normAutofit/>
          </a:bodyPr>
          <a:lstStyle/>
          <a:p>
            <a:pPr algn="l">
              <a:lnSpc>
                <a:spcPct val="110000"/>
              </a:lnSpc>
            </a:pPr>
            <a:r>
              <a:rPr lang="en-US" dirty="0">
                <a:ea typeface="Roboto Thin" panose="02000000000000000000" pitchFamily="2" charset="0"/>
              </a:rPr>
              <a:t>Thank you!</a:t>
            </a:r>
            <a:br>
              <a:rPr lang="en-US" dirty="0">
                <a:ea typeface="Roboto Thin" panose="02000000000000000000" pitchFamily="2" charset="0"/>
              </a:rPr>
            </a:br>
            <a:r>
              <a:rPr lang="en-US" sz="4000" dirty="0">
                <a:latin typeface="Roboto Thin" panose="02000000000000000000" pitchFamily="2" charset="0"/>
                <a:ea typeface="Roboto Thin" panose="02000000000000000000" pitchFamily="2" charset="0"/>
              </a:rPr>
              <a:t>Mathematical, </a:t>
            </a:r>
            <a:r>
              <a:rPr lang="en-US" sz="4000">
                <a:latin typeface="Roboto Thin" panose="02000000000000000000" pitchFamily="2" charset="0"/>
                <a:ea typeface="Roboto Thin" panose="02000000000000000000" pitchFamily="2" charset="0"/>
              </a:rPr>
              <a:t>engineering, hacker</a:t>
            </a:r>
            <a:r>
              <a:rPr lang="en-US" sz="4000" dirty="0">
                <a:latin typeface="Roboto Thin" panose="02000000000000000000" pitchFamily="2" charset="0"/>
                <a:ea typeface="Roboto Thin" panose="02000000000000000000" pitchFamily="2" charset="0"/>
              </a:rPr>
              <a:t>, business and creative </a:t>
            </a:r>
            <a:r>
              <a:rPr lang="en-US" sz="4000">
                <a:latin typeface="Roboto Thin" panose="02000000000000000000" pitchFamily="2" charset="0"/>
                <a:ea typeface="Roboto Thin" panose="02000000000000000000" pitchFamily="2" charset="0"/>
              </a:rPr>
              <a:t>cultures </a:t>
            </a:r>
            <a:br>
              <a:rPr lang="en-US" sz="4000">
                <a:latin typeface="Roboto Thin" panose="02000000000000000000" pitchFamily="2" charset="0"/>
                <a:ea typeface="Roboto Thin" panose="02000000000000000000" pitchFamily="2" charset="0"/>
              </a:rPr>
            </a:br>
            <a:r>
              <a:rPr lang="en-US" sz="4000">
                <a:latin typeface="Roboto Thin" panose="02000000000000000000" pitchFamily="2" charset="0"/>
                <a:ea typeface="Roboto Thin" panose="02000000000000000000" pitchFamily="2" charset="0"/>
              </a:rPr>
              <a:t>to </a:t>
            </a:r>
            <a:r>
              <a:rPr lang="en-US" sz="4000" dirty="0">
                <a:latin typeface="Roboto Thin" panose="02000000000000000000" pitchFamily="2" charset="0"/>
                <a:ea typeface="Roboto Thin" panose="02000000000000000000" pitchFamily="2" charset="0"/>
              </a:rPr>
              <a:t>make sense of programming!</a:t>
            </a:r>
            <a:br>
              <a:rPr lang="en-US" sz="4000" dirty="0">
                <a:latin typeface="Roboto Thin" panose="02000000000000000000" pitchFamily="2" charset="0"/>
                <a:ea typeface="Roboto Thin" panose="02000000000000000000" pitchFamily="2" charset="0"/>
              </a:rPr>
            </a:br>
            <a:br>
              <a:rPr lang="en-US" sz="3400" dirty="0">
                <a:latin typeface="Roboto Thin" panose="02000000000000000000" pitchFamily="2" charset="0"/>
                <a:ea typeface="Roboto Thin" panose="02000000000000000000" pitchFamily="2" charset="0"/>
              </a:rPr>
            </a:br>
            <a:br>
              <a:rPr lang="en-US" sz="3400" dirty="0">
                <a:latin typeface="Roboto Thin" panose="02000000000000000000" pitchFamily="2" charset="0"/>
                <a:ea typeface="Roboto Thin" panose="02000000000000000000" pitchFamily="2" charset="0"/>
              </a:rPr>
            </a:br>
            <a:r>
              <a:rPr lang="en-US" sz="3400" dirty="0">
                <a:latin typeface="+mn-lt"/>
                <a:ea typeface="Roboto Thin" panose="02000000000000000000" pitchFamily="2" charset="0"/>
              </a:rPr>
              <a:t>Tomas Petricek</a:t>
            </a:r>
            <a:r>
              <a:rPr lang="en-US" sz="3400" dirty="0">
                <a:latin typeface="Roboto Thin" panose="02000000000000000000" pitchFamily="2" charset="0"/>
                <a:ea typeface="Roboto Thin" panose="02000000000000000000" pitchFamily="2" charset="0"/>
              </a:rPr>
              <a:t>, University of Kent</a:t>
            </a:r>
            <a:br>
              <a:rPr lang="en-US" sz="3400" dirty="0">
                <a:latin typeface="Roboto Thin" panose="02000000000000000000" pitchFamily="2" charset="0"/>
                <a:ea typeface="Roboto Thin" panose="02000000000000000000" pitchFamily="2" charset="0"/>
              </a:rPr>
            </a:br>
            <a:r>
              <a:rPr lang="en-US" sz="3400" dirty="0">
                <a:latin typeface="Roboto Light" panose="02000000000000000000" pitchFamily="2" charset="0"/>
                <a:ea typeface="Roboto Light" panose="02000000000000000000" pitchFamily="2" charset="0"/>
              </a:rPr>
              <a:t>tomas@tomasp.net </a:t>
            </a:r>
            <a:r>
              <a:rPr lang="en-US" sz="3400" dirty="0">
                <a:latin typeface="Roboto Thin" panose="02000000000000000000" pitchFamily="2" charset="0"/>
                <a:ea typeface="Roboto Thin" panose="02000000000000000000" pitchFamily="2" charset="0"/>
              </a:rPr>
              <a:t>| </a:t>
            </a:r>
            <a:r>
              <a:rPr lang="en-US" sz="3400" dirty="0">
                <a:latin typeface="Roboto Light" panose="02000000000000000000" pitchFamily="2" charset="0"/>
                <a:ea typeface="Roboto Light" panose="02000000000000000000" pitchFamily="2" charset="0"/>
              </a:rPr>
              <a:t>@tomaspetricek</a:t>
            </a:r>
          </a:p>
        </p:txBody>
      </p:sp>
      <p:pic>
        <p:nvPicPr>
          <p:cNvPr id="7" name="Picture 6">
            <a:extLst>
              <a:ext uri="{FF2B5EF4-FFF2-40B4-BE49-F238E27FC236}">
                <a16:creationId xmlns:a16="http://schemas.microsoft.com/office/drawing/2014/main" id="{73E7DCDA-77EE-49B3-98E7-5E4E4FA797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06592" y="3725334"/>
            <a:ext cx="2749779" cy="2659604"/>
          </a:xfrm>
          <a:prstGeom prst="rect">
            <a:avLst/>
          </a:prstGeom>
        </p:spPr>
      </p:pic>
    </p:spTree>
    <p:extLst>
      <p:ext uri="{BB962C8B-B14F-4D97-AF65-F5344CB8AC3E}">
        <p14:creationId xmlns:p14="http://schemas.microsoft.com/office/powerpoint/2010/main" val="1759383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89F413-4767-4D1B-9A3B-36759A296E2C}"/>
              </a:ext>
            </a:extLst>
          </p:cNvPr>
          <p:cNvSpPr>
            <a:spLocks noGrp="1"/>
          </p:cNvSpPr>
          <p:nvPr>
            <p:ph type="title"/>
          </p:nvPr>
        </p:nvSpPr>
        <p:spPr/>
        <p:txBody>
          <a:bodyPr/>
          <a:lstStyle/>
          <a:p>
            <a:r>
              <a:rPr lang="en-US" dirty="0">
                <a:latin typeface="Roboto Thin" panose="02000000000000000000" pitchFamily="2" charset="0"/>
                <a:ea typeface="Roboto Thin" panose="02000000000000000000" pitchFamily="2" charset="0"/>
              </a:rPr>
              <a:t>Scene 1</a:t>
            </a:r>
          </a:p>
        </p:txBody>
      </p:sp>
      <p:sp>
        <p:nvSpPr>
          <p:cNvPr id="5" name="Text Placeholder 4">
            <a:extLst>
              <a:ext uri="{FF2B5EF4-FFF2-40B4-BE49-F238E27FC236}">
                <a16:creationId xmlns:a16="http://schemas.microsoft.com/office/drawing/2014/main" id="{DC2F90BB-E543-4EA8-A272-315900DE39C0}"/>
              </a:ext>
            </a:extLst>
          </p:cNvPr>
          <p:cNvSpPr>
            <a:spLocks noGrp="1"/>
          </p:cNvSpPr>
          <p:nvPr>
            <p:ph type="body" idx="1"/>
          </p:nvPr>
        </p:nvSpPr>
        <p:spPr/>
        <p:txBody>
          <a:bodyPr>
            <a:normAutofit/>
          </a:bodyPr>
          <a:lstStyle/>
          <a:p>
            <a:r>
              <a:rPr lang="en-US" sz="3600" dirty="0"/>
              <a:t>ENIAC and EDSAC: Programming in the 1940s</a:t>
            </a:r>
          </a:p>
        </p:txBody>
      </p:sp>
    </p:spTree>
    <p:extLst>
      <p:ext uri="{BB962C8B-B14F-4D97-AF65-F5344CB8AC3E}">
        <p14:creationId xmlns:p14="http://schemas.microsoft.com/office/powerpoint/2010/main" val="2112667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5B80D762-D54C-43D3-8FD8-3C5BD49E49E1}"/>
              </a:ext>
            </a:extLst>
          </p:cNvPr>
          <p:cNvSpPr/>
          <p:nvPr/>
        </p:nvSpPr>
        <p:spPr>
          <a:xfrm>
            <a:off x="954157" y="443001"/>
            <a:ext cx="6598110" cy="761054"/>
          </a:xfrm>
          <a:prstGeom prst="roundRect">
            <a:avLst>
              <a:gd name="adj" fmla="val 19595"/>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It is 1946 and the ENIAC computer has just been introduced. </a:t>
            </a:r>
            <a:br>
              <a:rPr lang="en-US" dirty="0">
                <a:latin typeface="Roboto Light" panose="02000000000000000000" pitchFamily="2" charset="0"/>
                <a:ea typeface="Roboto Light" panose="02000000000000000000" pitchFamily="2" charset="0"/>
              </a:rPr>
            </a:br>
            <a:r>
              <a:rPr lang="en-US" dirty="0">
                <a:latin typeface="Roboto Light" panose="02000000000000000000" pitchFamily="2" charset="0"/>
                <a:ea typeface="Roboto Light" panose="02000000000000000000" pitchFamily="2" charset="0"/>
              </a:rPr>
              <a:t>This raises a question of how to program such machines? </a:t>
            </a:r>
          </a:p>
        </p:txBody>
      </p:sp>
      <p:sp>
        <p:nvSpPr>
          <p:cNvPr id="15" name="Oval 14">
            <a:extLst>
              <a:ext uri="{FF2B5EF4-FFF2-40B4-BE49-F238E27FC236}">
                <a16:creationId xmlns:a16="http://schemas.microsoft.com/office/drawing/2014/main" id="{9ED01EA1-8DF9-47CF-A09E-A199E42F4B6B}"/>
              </a:ext>
            </a:extLst>
          </p:cNvPr>
          <p:cNvSpPr/>
          <p:nvPr/>
        </p:nvSpPr>
        <p:spPr>
          <a:xfrm>
            <a:off x="352129" y="443001"/>
            <a:ext cx="494118" cy="494118"/>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T</a:t>
            </a:r>
          </a:p>
        </p:txBody>
      </p:sp>
      <p:sp>
        <p:nvSpPr>
          <p:cNvPr id="17" name="Rectangle: Rounded Corners 16">
            <a:extLst>
              <a:ext uri="{FF2B5EF4-FFF2-40B4-BE49-F238E27FC236}">
                <a16:creationId xmlns:a16="http://schemas.microsoft.com/office/drawing/2014/main" id="{970A322B-9D83-4D28-AF6C-778AC8BCF325}"/>
              </a:ext>
            </a:extLst>
          </p:cNvPr>
          <p:cNvSpPr/>
          <p:nvPr/>
        </p:nvSpPr>
        <p:spPr>
          <a:xfrm>
            <a:off x="954156" y="1362134"/>
            <a:ext cx="5929243" cy="761054"/>
          </a:xfrm>
          <a:prstGeom prst="roundRect">
            <a:avLst>
              <a:gd name="adj" fmla="val 21087"/>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Surely, building a computer can be outsourced to a sub-contractor like work on other scientific instruments! </a:t>
            </a:r>
          </a:p>
        </p:txBody>
      </p:sp>
      <p:sp>
        <p:nvSpPr>
          <p:cNvPr id="19" name="Oval 18">
            <a:extLst>
              <a:ext uri="{FF2B5EF4-FFF2-40B4-BE49-F238E27FC236}">
                <a16:creationId xmlns:a16="http://schemas.microsoft.com/office/drawing/2014/main" id="{4EF83375-4EE1-45F6-B533-264AF111E5BD}"/>
              </a:ext>
            </a:extLst>
          </p:cNvPr>
          <p:cNvSpPr/>
          <p:nvPr/>
        </p:nvSpPr>
        <p:spPr>
          <a:xfrm>
            <a:off x="352129" y="1362134"/>
            <a:ext cx="494118" cy="49411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B</a:t>
            </a:r>
          </a:p>
        </p:txBody>
      </p:sp>
      <p:sp>
        <p:nvSpPr>
          <p:cNvPr id="21" name="Rectangle: Rounded Corners 20">
            <a:extLst>
              <a:ext uri="{FF2B5EF4-FFF2-40B4-BE49-F238E27FC236}">
                <a16:creationId xmlns:a16="http://schemas.microsoft.com/office/drawing/2014/main" id="{E927509F-589C-432C-8F60-ECA2A832E701}"/>
              </a:ext>
            </a:extLst>
          </p:cNvPr>
          <p:cNvSpPr/>
          <p:nvPr/>
        </p:nvSpPr>
        <p:spPr>
          <a:xfrm>
            <a:off x="954157" y="2281267"/>
            <a:ext cx="7235686" cy="494118"/>
          </a:xfrm>
          <a:prstGeom prst="roundRect">
            <a:avLst>
              <a:gd name="adj" fmla="val 3361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This is hard… You have to fiddle with the machine and try things out!</a:t>
            </a:r>
          </a:p>
        </p:txBody>
      </p:sp>
      <p:sp>
        <p:nvSpPr>
          <p:cNvPr id="23" name="Oval 22">
            <a:extLst>
              <a:ext uri="{FF2B5EF4-FFF2-40B4-BE49-F238E27FC236}">
                <a16:creationId xmlns:a16="http://schemas.microsoft.com/office/drawing/2014/main" id="{752957F8-6D23-400C-8EDE-DDC80CD020D2}"/>
              </a:ext>
            </a:extLst>
          </p:cNvPr>
          <p:cNvSpPr/>
          <p:nvPr/>
        </p:nvSpPr>
        <p:spPr>
          <a:xfrm>
            <a:off x="352129" y="2281267"/>
            <a:ext cx="494118" cy="49411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H</a:t>
            </a:r>
          </a:p>
        </p:txBody>
      </p:sp>
      <p:sp>
        <p:nvSpPr>
          <p:cNvPr id="25" name="Rectangle: Rounded Corners 24">
            <a:extLst>
              <a:ext uri="{FF2B5EF4-FFF2-40B4-BE49-F238E27FC236}">
                <a16:creationId xmlns:a16="http://schemas.microsoft.com/office/drawing/2014/main" id="{150159C4-0B5F-4C28-AC62-36D216CDE8F2}"/>
              </a:ext>
            </a:extLst>
          </p:cNvPr>
          <p:cNvSpPr/>
          <p:nvPr/>
        </p:nvSpPr>
        <p:spPr>
          <a:xfrm>
            <a:off x="954157" y="2933464"/>
            <a:ext cx="6344004" cy="494118"/>
          </a:xfrm>
          <a:prstGeom prst="roundRect">
            <a:avLst>
              <a:gd name="adj" fmla="val 33611"/>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I think you should figure things out logically before trying.</a:t>
            </a:r>
          </a:p>
        </p:txBody>
      </p:sp>
      <p:sp>
        <p:nvSpPr>
          <p:cNvPr id="27" name="Oval 26">
            <a:extLst>
              <a:ext uri="{FF2B5EF4-FFF2-40B4-BE49-F238E27FC236}">
                <a16:creationId xmlns:a16="http://schemas.microsoft.com/office/drawing/2014/main" id="{0C39C6F1-DD8E-4A72-8166-0F88273297F4}"/>
              </a:ext>
            </a:extLst>
          </p:cNvPr>
          <p:cNvSpPr/>
          <p:nvPr/>
        </p:nvSpPr>
        <p:spPr>
          <a:xfrm>
            <a:off x="352129" y="2933464"/>
            <a:ext cx="494118" cy="494118"/>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M</a:t>
            </a:r>
          </a:p>
        </p:txBody>
      </p:sp>
      <p:sp>
        <p:nvSpPr>
          <p:cNvPr id="29" name="Rectangle: Rounded Corners 28">
            <a:extLst>
              <a:ext uri="{FF2B5EF4-FFF2-40B4-BE49-F238E27FC236}">
                <a16:creationId xmlns:a16="http://schemas.microsoft.com/office/drawing/2014/main" id="{D47B9F52-CBB5-4B14-A140-B68F348349E4}"/>
              </a:ext>
            </a:extLst>
          </p:cNvPr>
          <p:cNvSpPr/>
          <p:nvPr/>
        </p:nvSpPr>
        <p:spPr>
          <a:xfrm>
            <a:off x="954157" y="3585661"/>
            <a:ext cx="7093699" cy="494118"/>
          </a:xfrm>
          <a:prstGeom prst="roundRect">
            <a:avLst>
              <a:gd name="adj" fmla="val 26311"/>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Did anything change in 1949 when the EDSAC computer was built?</a:t>
            </a:r>
          </a:p>
        </p:txBody>
      </p:sp>
      <p:sp>
        <p:nvSpPr>
          <p:cNvPr id="31" name="Oval 30">
            <a:extLst>
              <a:ext uri="{FF2B5EF4-FFF2-40B4-BE49-F238E27FC236}">
                <a16:creationId xmlns:a16="http://schemas.microsoft.com/office/drawing/2014/main" id="{A6EE82A8-4DA0-4116-8A33-FD7605A33617}"/>
              </a:ext>
            </a:extLst>
          </p:cNvPr>
          <p:cNvSpPr/>
          <p:nvPr/>
        </p:nvSpPr>
        <p:spPr>
          <a:xfrm>
            <a:off x="352129" y="3585661"/>
            <a:ext cx="494118" cy="494118"/>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T</a:t>
            </a:r>
          </a:p>
        </p:txBody>
      </p:sp>
      <p:sp>
        <p:nvSpPr>
          <p:cNvPr id="33" name="Rectangle: Rounded Corners 32">
            <a:extLst>
              <a:ext uri="{FF2B5EF4-FFF2-40B4-BE49-F238E27FC236}">
                <a16:creationId xmlns:a16="http://schemas.microsoft.com/office/drawing/2014/main" id="{8AABDE4B-1884-4B16-9D60-CC80F6536A9A}"/>
              </a:ext>
            </a:extLst>
          </p:cNvPr>
          <p:cNvSpPr/>
          <p:nvPr/>
        </p:nvSpPr>
        <p:spPr>
          <a:xfrm>
            <a:off x="954156" y="4302224"/>
            <a:ext cx="7962663" cy="494118"/>
          </a:xfrm>
          <a:prstGeom prst="roundRect">
            <a:avLst>
              <a:gd name="adj" fmla="val 3361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It’s still the same, but punched cards make it a bit quicker to try things out!</a:t>
            </a:r>
          </a:p>
        </p:txBody>
      </p:sp>
      <p:sp>
        <p:nvSpPr>
          <p:cNvPr id="35" name="Oval 34">
            <a:extLst>
              <a:ext uri="{FF2B5EF4-FFF2-40B4-BE49-F238E27FC236}">
                <a16:creationId xmlns:a16="http://schemas.microsoft.com/office/drawing/2014/main" id="{46EF0C97-842D-430D-8697-57196D36F29E}"/>
              </a:ext>
            </a:extLst>
          </p:cNvPr>
          <p:cNvSpPr/>
          <p:nvPr/>
        </p:nvSpPr>
        <p:spPr>
          <a:xfrm>
            <a:off x="352129" y="4302224"/>
            <a:ext cx="494118" cy="49411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H</a:t>
            </a:r>
          </a:p>
        </p:txBody>
      </p:sp>
      <p:sp>
        <p:nvSpPr>
          <p:cNvPr id="37" name="Rectangle: Rounded Corners 36">
            <a:extLst>
              <a:ext uri="{FF2B5EF4-FFF2-40B4-BE49-F238E27FC236}">
                <a16:creationId xmlns:a16="http://schemas.microsoft.com/office/drawing/2014/main" id="{1E24F85E-7A3E-4EAB-BC6E-6EFD8FAC1251}"/>
              </a:ext>
            </a:extLst>
          </p:cNvPr>
          <p:cNvSpPr/>
          <p:nvPr/>
        </p:nvSpPr>
        <p:spPr>
          <a:xfrm>
            <a:off x="954156" y="5018787"/>
            <a:ext cx="8394306" cy="494118"/>
          </a:xfrm>
          <a:prstGeom prst="roundRect">
            <a:avLst>
              <a:gd name="adj" fmla="val 33611"/>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Oh, but we could reduce the number of instructions by introducing subroutines!</a:t>
            </a:r>
          </a:p>
        </p:txBody>
      </p:sp>
      <p:sp>
        <p:nvSpPr>
          <p:cNvPr id="39" name="Oval 38">
            <a:extLst>
              <a:ext uri="{FF2B5EF4-FFF2-40B4-BE49-F238E27FC236}">
                <a16:creationId xmlns:a16="http://schemas.microsoft.com/office/drawing/2014/main" id="{359B9688-900E-467A-BEFC-5EC13C96AA56}"/>
              </a:ext>
            </a:extLst>
          </p:cNvPr>
          <p:cNvSpPr/>
          <p:nvPr/>
        </p:nvSpPr>
        <p:spPr>
          <a:xfrm>
            <a:off x="352129" y="5018787"/>
            <a:ext cx="494118" cy="494118"/>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E</a:t>
            </a:r>
          </a:p>
        </p:txBody>
      </p:sp>
      <p:sp>
        <p:nvSpPr>
          <p:cNvPr id="41" name="Rectangle: Rounded Corners 40">
            <a:extLst>
              <a:ext uri="{FF2B5EF4-FFF2-40B4-BE49-F238E27FC236}">
                <a16:creationId xmlns:a16="http://schemas.microsoft.com/office/drawing/2014/main" id="{8DD9B4FB-7410-4895-9A3A-0E549C41B5E4}"/>
              </a:ext>
            </a:extLst>
          </p:cNvPr>
          <p:cNvSpPr/>
          <p:nvPr/>
        </p:nvSpPr>
        <p:spPr>
          <a:xfrm>
            <a:off x="954156" y="5735350"/>
            <a:ext cx="6267911" cy="761054"/>
          </a:xfrm>
          <a:prstGeom prst="roundRect">
            <a:avLst>
              <a:gd name="adj" fmla="val 24535"/>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Roboto Light" panose="02000000000000000000" pitchFamily="2" charset="0"/>
                <a:ea typeface="Roboto Light" panose="02000000000000000000" pitchFamily="2" charset="0"/>
              </a:rPr>
              <a:t>Good, because this fiddling is expensive. Programs should </a:t>
            </a:r>
            <a:br>
              <a:rPr lang="en-US" dirty="0">
                <a:latin typeface="Roboto Light" panose="02000000000000000000" pitchFamily="2" charset="0"/>
                <a:ea typeface="Roboto Light" panose="02000000000000000000" pitchFamily="2" charset="0"/>
              </a:rPr>
            </a:br>
            <a:r>
              <a:rPr lang="en-US" dirty="0">
                <a:latin typeface="Roboto Light" panose="02000000000000000000" pitchFamily="2" charset="0"/>
                <a:ea typeface="Roboto Light" panose="02000000000000000000" pitchFamily="2" charset="0"/>
              </a:rPr>
              <a:t>be run by operators to use the machine effectively.</a:t>
            </a:r>
          </a:p>
        </p:txBody>
      </p:sp>
      <p:sp>
        <p:nvSpPr>
          <p:cNvPr id="43" name="Oval 42">
            <a:extLst>
              <a:ext uri="{FF2B5EF4-FFF2-40B4-BE49-F238E27FC236}">
                <a16:creationId xmlns:a16="http://schemas.microsoft.com/office/drawing/2014/main" id="{8FA30F1D-A6E0-421D-AC88-3187BF80977E}"/>
              </a:ext>
            </a:extLst>
          </p:cNvPr>
          <p:cNvSpPr/>
          <p:nvPr/>
        </p:nvSpPr>
        <p:spPr>
          <a:xfrm>
            <a:off x="352129" y="5735350"/>
            <a:ext cx="494118" cy="49411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Light" panose="02000000000000000000" pitchFamily="2" charset="0"/>
                <a:ea typeface="Roboto Light" panose="02000000000000000000" pitchFamily="2" charset="0"/>
              </a:rPr>
              <a:t>B</a:t>
            </a:r>
          </a:p>
        </p:txBody>
      </p:sp>
    </p:spTree>
    <p:extLst>
      <p:ext uri="{BB962C8B-B14F-4D97-AF65-F5344CB8AC3E}">
        <p14:creationId xmlns:p14="http://schemas.microsoft.com/office/powerpoint/2010/main" val="3094426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1" grpId="0" animBg="1"/>
      <p:bldP spid="23" grpId="0" animBg="1"/>
      <p:bldP spid="25" grpId="0" animBg="1"/>
      <p:bldP spid="27" grpId="0" animBg="1"/>
      <p:bldP spid="29" grpId="0" animBg="1"/>
      <p:bldP spid="31" grpId="0" animBg="1"/>
      <p:bldP spid="33" grpId="0" animBg="1"/>
      <p:bldP spid="35" grpId="0" animBg="1"/>
      <p:bldP spid="37" grpId="0" animBg="1"/>
      <p:bldP spid="39" grpId="0" animBg="1"/>
      <p:bldP spid="41" grpId="0" animBg="1"/>
      <p:bldP spid="4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AD03C-E149-4BF2-B0F6-0903B71A0A9E}"/>
              </a:ext>
            </a:extLst>
          </p:cNvPr>
          <p:cNvSpPr>
            <a:spLocks noGrp="1"/>
          </p:cNvSpPr>
          <p:nvPr>
            <p:ph type="title"/>
          </p:nvPr>
        </p:nvSpPr>
        <p:spPr/>
        <p:txBody>
          <a:bodyPr>
            <a:normAutofit/>
          </a:bodyPr>
          <a:lstStyle/>
          <a:p>
            <a:r>
              <a:rPr lang="en-GB" sz="4000" dirty="0">
                <a:latin typeface="Roboto Thin" panose="02000000000000000000" pitchFamily="2" charset="0"/>
                <a:ea typeface="Roboto Thin" panose="02000000000000000000" pitchFamily="2" charset="0"/>
              </a:rPr>
              <a:t>“The ENIAC was a son of a bitch to program” </a:t>
            </a:r>
            <a:br>
              <a:rPr lang="en-GB" sz="4000" dirty="0">
                <a:latin typeface="Roboto Thin" panose="02000000000000000000" pitchFamily="2" charset="0"/>
                <a:ea typeface="Roboto Thin" panose="02000000000000000000" pitchFamily="2" charset="0"/>
              </a:rPr>
            </a:br>
            <a:r>
              <a:rPr lang="en-GB" sz="4000" dirty="0">
                <a:latin typeface="+mn-lt"/>
              </a:rPr>
              <a:t>				Betty Jean Jennings </a:t>
            </a:r>
            <a:r>
              <a:rPr lang="en-GB" sz="4000" dirty="0" err="1">
                <a:latin typeface="+mn-lt"/>
              </a:rPr>
              <a:t>Bartik</a:t>
            </a:r>
            <a:endParaRPr lang="en-US" sz="4000" dirty="0">
              <a:latin typeface="+mn-lt"/>
            </a:endParaRPr>
          </a:p>
        </p:txBody>
      </p:sp>
      <p:sp>
        <p:nvSpPr>
          <p:cNvPr id="7" name="Content Placeholder 6">
            <a:extLst>
              <a:ext uri="{FF2B5EF4-FFF2-40B4-BE49-F238E27FC236}">
                <a16:creationId xmlns:a16="http://schemas.microsoft.com/office/drawing/2014/main" id="{6ADE2B21-5CAA-4287-A251-CE3933C7FC44}"/>
              </a:ext>
            </a:extLst>
          </p:cNvPr>
          <p:cNvSpPr>
            <a:spLocks noGrp="1"/>
          </p:cNvSpPr>
          <p:nvPr>
            <p:ph idx="1"/>
          </p:nvPr>
        </p:nvSpPr>
        <p:spPr/>
        <p:txBody>
          <a:bodyPr/>
          <a:lstStyle/>
          <a:p>
            <a:pPr marL="0" indent="0">
              <a:buNone/>
            </a:pPr>
            <a:r>
              <a:rPr lang="en-US" dirty="0"/>
              <a:t> </a:t>
            </a:r>
          </a:p>
        </p:txBody>
      </p:sp>
      <p:pic>
        <p:nvPicPr>
          <p:cNvPr id="13" name="Picture 12">
            <a:extLst>
              <a:ext uri="{FF2B5EF4-FFF2-40B4-BE49-F238E27FC236}">
                <a16:creationId xmlns:a16="http://schemas.microsoft.com/office/drawing/2014/main" id="{7B3CD007-8277-4D58-822E-C2918A00F3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0850" y="1825625"/>
            <a:ext cx="6675726" cy="4545580"/>
          </a:xfrm>
          <a:prstGeom prst="rect">
            <a:avLst/>
          </a:prstGeom>
        </p:spPr>
      </p:pic>
    </p:spTree>
    <p:extLst>
      <p:ext uri="{BB962C8B-B14F-4D97-AF65-F5344CB8AC3E}">
        <p14:creationId xmlns:p14="http://schemas.microsoft.com/office/powerpoint/2010/main" val="21206459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838200" y="1825625"/>
            <a:ext cx="7499311" cy="4351338"/>
          </a:xfrm>
        </p:spPr>
        <p:txBody>
          <a:bodyPr>
            <a:normAutofit/>
          </a:bodyPr>
          <a:lstStyle/>
          <a:p>
            <a:pPr marL="0" indent="0">
              <a:lnSpc>
                <a:spcPct val="100000"/>
              </a:lnSpc>
              <a:spcBef>
                <a:spcPts val="2000"/>
              </a:spcBef>
              <a:buNone/>
            </a:pPr>
            <a:r>
              <a:rPr lang="en-GB" dirty="0">
                <a:latin typeface="Roboto Thin" panose="02000000000000000000" pitchFamily="2" charset="0"/>
                <a:ea typeface="Roboto Thin" panose="02000000000000000000" pitchFamily="2" charset="0"/>
              </a:rPr>
              <a:t>The ENIAC had (…) five buttons, which read “Start,” “Stop,” “Continuous,” (…) We could [also] disconnect one of the program-pulse output cables and stop it after a particular operation.</a:t>
            </a:r>
          </a:p>
          <a:p>
            <a:pPr marL="0" indent="0">
              <a:lnSpc>
                <a:spcPct val="100000"/>
              </a:lnSpc>
              <a:spcBef>
                <a:spcPts val="2000"/>
              </a:spcBef>
              <a:buNone/>
            </a:pPr>
            <a:r>
              <a:rPr lang="en-GB" dirty="0">
                <a:latin typeface="Roboto Thin" panose="02000000000000000000" pitchFamily="2" charset="0"/>
                <a:ea typeface="Roboto Thin" panose="02000000000000000000" pitchFamily="2" charset="0"/>
              </a:rPr>
              <a:t>Many times we could not tell whether the ENIAC was making an error [because of a blown tube] or we had a bug in our program. </a:t>
            </a:r>
          </a:p>
          <a:p>
            <a:pPr marL="0" indent="0">
              <a:lnSpc>
                <a:spcPct val="100000"/>
              </a:lnSpc>
              <a:spcBef>
                <a:spcPts val="2000"/>
              </a:spcBef>
              <a:buNone/>
            </a:pPr>
            <a:r>
              <a:rPr lang="en-GB" dirty="0">
                <a:ea typeface="Roboto Thin" panose="02000000000000000000" pitchFamily="2" charset="0"/>
              </a:rPr>
              <a:t>			Betty Jean Jennings </a:t>
            </a:r>
            <a:r>
              <a:rPr lang="en-GB" dirty="0" err="1">
                <a:ea typeface="Roboto Thin" panose="02000000000000000000" pitchFamily="2" charset="0"/>
              </a:rPr>
              <a:t>Bartik</a:t>
            </a:r>
            <a:endParaRPr lang="en-GB" dirty="0">
              <a:ea typeface="Roboto Thin" panose="02000000000000000000" pitchFamily="2" charset="0"/>
            </a:endParaRP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p:txBody>
          <a:bodyPr/>
          <a:lstStyle/>
          <a:p>
            <a:r>
              <a:rPr lang="en-US" dirty="0"/>
              <a:t>Debugging the ENIAC</a:t>
            </a:r>
          </a:p>
        </p:txBody>
      </p:sp>
      <p:pic>
        <p:nvPicPr>
          <p:cNvPr id="8" name="Picture 7">
            <a:extLst>
              <a:ext uri="{FF2B5EF4-FFF2-40B4-BE49-F238E27FC236}">
                <a16:creationId xmlns:a16="http://schemas.microsoft.com/office/drawing/2014/main" id="{C7B1F0DA-849F-43D2-BBA8-0E346CD974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2392" y="1925638"/>
            <a:ext cx="2551408" cy="3830943"/>
          </a:xfrm>
          <a:prstGeom prst="rect">
            <a:avLst/>
          </a:prstGeom>
        </p:spPr>
      </p:pic>
    </p:spTree>
    <p:extLst>
      <p:ext uri="{BB962C8B-B14F-4D97-AF65-F5344CB8AC3E}">
        <p14:creationId xmlns:p14="http://schemas.microsoft.com/office/powerpoint/2010/main" val="33002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0B4DE1-5C44-4933-B899-82A889F71569}"/>
              </a:ext>
            </a:extLst>
          </p:cNvPr>
          <p:cNvSpPr>
            <a:spLocks noGrp="1"/>
          </p:cNvSpPr>
          <p:nvPr>
            <p:ph idx="1"/>
          </p:nvPr>
        </p:nvSpPr>
        <p:spPr>
          <a:xfrm>
            <a:off x="3225958" y="2399261"/>
            <a:ext cx="6025953" cy="4351338"/>
          </a:xfrm>
        </p:spPr>
        <p:txBody>
          <a:bodyPr>
            <a:normAutofit/>
          </a:bodyPr>
          <a:lstStyle/>
          <a:p>
            <a:pPr marL="0" indent="0">
              <a:lnSpc>
                <a:spcPct val="100000"/>
              </a:lnSpc>
              <a:spcBef>
                <a:spcPts val="2000"/>
              </a:spcBef>
              <a:buNone/>
            </a:pPr>
            <a:r>
              <a:rPr lang="en-GB" dirty="0">
                <a:latin typeface="Roboto Thin" panose="02000000000000000000" pitchFamily="2" charset="0"/>
                <a:ea typeface="Roboto Thin" panose="02000000000000000000" pitchFamily="2" charset="0"/>
              </a:rPr>
              <a:t>Adele [</a:t>
            </a:r>
            <a:r>
              <a:rPr lang="en-GB" dirty="0" err="1">
                <a:latin typeface="Roboto Thin" panose="02000000000000000000" pitchFamily="2" charset="0"/>
                <a:ea typeface="Roboto Thin" panose="02000000000000000000" pitchFamily="2" charset="0"/>
              </a:rPr>
              <a:t>Goldstine</a:t>
            </a:r>
            <a:r>
              <a:rPr lang="en-GB" dirty="0">
                <a:latin typeface="Roboto Thin" panose="02000000000000000000" pitchFamily="2" charset="0"/>
                <a:ea typeface="Roboto Thin" panose="02000000000000000000" pitchFamily="2" charset="0"/>
              </a:rPr>
              <a:t>] was an active type </a:t>
            </a:r>
            <a:br>
              <a:rPr lang="en-GB" dirty="0">
                <a:latin typeface="Roboto Thin" panose="02000000000000000000" pitchFamily="2" charset="0"/>
                <a:ea typeface="Roboto Thin" panose="02000000000000000000" pitchFamily="2" charset="0"/>
              </a:rPr>
            </a:br>
            <a:r>
              <a:rPr lang="en-GB" dirty="0">
                <a:latin typeface="Roboto Thin" panose="02000000000000000000" pitchFamily="2" charset="0"/>
                <a:ea typeface="Roboto Thin" panose="02000000000000000000" pitchFamily="2" charset="0"/>
              </a:rPr>
              <a:t>of programmer, trying things very quickly. I was more laid back and given to attempting to figure out things logically before doing anything.</a:t>
            </a:r>
          </a:p>
          <a:p>
            <a:pPr marL="0" indent="0">
              <a:lnSpc>
                <a:spcPct val="100000"/>
              </a:lnSpc>
              <a:spcBef>
                <a:spcPts val="2000"/>
              </a:spcBef>
              <a:buNone/>
            </a:pPr>
            <a:r>
              <a:rPr lang="en-GB" dirty="0">
                <a:ea typeface="Roboto Thin" panose="02000000000000000000" pitchFamily="2" charset="0"/>
              </a:rPr>
              <a:t>	     Betty Jean Jennings </a:t>
            </a:r>
            <a:r>
              <a:rPr lang="en-GB" dirty="0" err="1">
                <a:ea typeface="Roboto Thin" panose="02000000000000000000" pitchFamily="2" charset="0"/>
              </a:rPr>
              <a:t>Bartik</a:t>
            </a:r>
            <a:endParaRPr lang="en-GB" dirty="0">
              <a:ea typeface="Roboto Thin" panose="02000000000000000000" pitchFamily="2" charset="0"/>
            </a:endParaRPr>
          </a:p>
        </p:txBody>
      </p:sp>
      <p:sp>
        <p:nvSpPr>
          <p:cNvPr id="4" name="Title 3">
            <a:extLst>
              <a:ext uri="{FF2B5EF4-FFF2-40B4-BE49-F238E27FC236}">
                <a16:creationId xmlns:a16="http://schemas.microsoft.com/office/drawing/2014/main" id="{59602129-9DDA-4378-B581-3662F80B024D}"/>
              </a:ext>
            </a:extLst>
          </p:cNvPr>
          <p:cNvSpPr>
            <a:spLocks noGrp="1"/>
          </p:cNvSpPr>
          <p:nvPr>
            <p:ph type="title"/>
          </p:nvPr>
        </p:nvSpPr>
        <p:spPr>
          <a:xfrm>
            <a:off x="414604" y="365125"/>
            <a:ext cx="10939196" cy="1325563"/>
          </a:xfrm>
        </p:spPr>
        <p:txBody>
          <a:bodyPr/>
          <a:lstStyle/>
          <a:p>
            <a:r>
              <a:rPr lang="en-US" dirty="0"/>
              <a:t>Hackers and Mathematicians</a:t>
            </a:r>
          </a:p>
        </p:txBody>
      </p:sp>
      <p:pic>
        <p:nvPicPr>
          <p:cNvPr id="7" name="Picture 6">
            <a:extLst>
              <a:ext uri="{FF2B5EF4-FFF2-40B4-BE49-F238E27FC236}">
                <a16:creationId xmlns:a16="http://schemas.microsoft.com/office/drawing/2014/main" id="{4A9089C7-23B6-4AB6-95CA-EDDC0AEF38B2}"/>
              </a:ext>
            </a:extLst>
          </p:cNvPr>
          <p:cNvPicPr>
            <a:picLocks noChangeAspect="1"/>
          </p:cNvPicPr>
          <p:nvPr/>
        </p:nvPicPr>
        <p:blipFill rotWithShape="1">
          <a:blip r:embed="rId2">
            <a:extLst>
              <a:ext uri="{28A0092B-C50C-407E-A947-70E740481C1C}">
                <a14:useLocalDpi xmlns:a14="http://schemas.microsoft.com/office/drawing/2010/main" val="0"/>
              </a:ext>
            </a:extLst>
          </a:blip>
          <a:srcRect b="11187"/>
          <a:stretch/>
        </p:blipFill>
        <p:spPr>
          <a:xfrm>
            <a:off x="9566333" y="2416300"/>
            <a:ext cx="2145276" cy="2524874"/>
          </a:xfrm>
          <a:prstGeom prst="rect">
            <a:avLst/>
          </a:prstGeom>
        </p:spPr>
      </p:pic>
      <p:pic>
        <p:nvPicPr>
          <p:cNvPr id="1026" name="Picture 2">
            <a:extLst>
              <a:ext uri="{FF2B5EF4-FFF2-40B4-BE49-F238E27FC236}">
                <a16:creationId xmlns:a16="http://schemas.microsoft.com/office/drawing/2014/main" id="{4BD95A5A-5D0E-4FAC-9321-515742B4B0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6417"/>
          <a:stretch/>
        </p:blipFill>
        <p:spPr bwMode="auto">
          <a:xfrm>
            <a:off x="480391" y="2507172"/>
            <a:ext cx="2172417" cy="2343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9794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4545D0-3D35-46BD-BFCF-B22F3FE43486}"/>
              </a:ext>
            </a:extLst>
          </p:cNvPr>
          <p:cNvSpPr>
            <a:spLocks noGrp="1"/>
          </p:cNvSpPr>
          <p:nvPr>
            <p:ph type="title"/>
          </p:nvPr>
        </p:nvSpPr>
        <p:spPr/>
        <p:txBody>
          <a:bodyPr/>
          <a:lstStyle/>
          <a:p>
            <a:r>
              <a:rPr lang="en-US" dirty="0"/>
              <a:t>Programming the EDSAC</a:t>
            </a:r>
          </a:p>
        </p:txBody>
      </p:sp>
      <p:sp>
        <p:nvSpPr>
          <p:cNvPr id="11" name="Content Placeholder 10">
            <a:extLst>
              <a:ext uri="{FF2B5EF4-FFF2-40B4-BE49-F238E27FC236}">
                <a16:creationId xmlns:a16="http://schemas.microsoft.com/office/drawing/2014/main" id="{C8A02B5C-C041-47A3-A2D0-29818D13204C}"/>
              </a:ext>
            </a:extLst>
          </p:cNvPr>
          <p:cNvSpPr>
            <a:spLocks noGrp="1"/>
          </p:cNvSpPr>
          <p:nvPr>
            <p:ph idx="1"/>
          </p:nvPr>
        </p:nvSpPr>
        <p:spPr/>
        <p:txBody>
          <a:bodyPr/>
          <a:lstStyle/>
          <a:p>
            <a:pPr marL="0" indent="0">
              <a:lnSpc>
                <a:spcPct val="100000"/>
              </a:lnSpc>
              <a:spcBef>
                <a:spcPts val="2000"/>
              </a:spcBef>
              <a:buNone/>
            </a:pPr>
            <a:r>
              <a:rPr lang="en-US" dirty="0">
                <a:latin typeface="Roboto Light" panose="02000000000000000000" pitchFamily="2" charset="0"/>
                <a:ea typeface="Roboto Light" panose="02000000000000000000" pitchFamily="2" charset="0"/>
              </a:rPr>
              <a:t>Completed in 1949 </a:t>
            </a:r>
            <a:br>
              <a:rPr lang="en-US" dirty="0">
                <a:latin typeface="Roboto Light" panose="02000000000000000000" pitchFamily="2" charset="0"/>
                <a:ea typeface="Roboto Light" panose="02000000000000000000" pitchFamily="2" charset="0"/>
              </a:rPr>
            </a:br>
            <a:r>
              <a:rPr lang="en-US" dirty="0">
                <a:latin typeface="Roboto Light" panose="02000000000000000000" pitchFamily="2" charset="0"/>
                <a:ea typeface="Roboto Light" panose="02000000000000000000" pitchFamily="2" charset="0"/>
              </a:rPr>
              <a:t>in Cambridge, UK</a:t>
            </a:r>
          </a:p>
          <a:p>
            <a:pPr marL="0" indent="0">
              <a:lnSpc>
                <a:spcPct val="100000"/>
              </a:lnSpc>
              <a:spcBef>
                <a:spcPts val="3000"/>
              </a:spcBef>
              <a:buNone/>
            </a:pPr>
            <a:r>
              <a:rPr lang="en-US" dirty="0">
                <a:latin typeface="Roboto Light" panose="02000000000000000000" pitchFamily="2" charset="0"/>
                <a:ea typeface="Roboto Light" panose="02000000000000000000" pitchFamily="2" charset="0"/>
              </a:rPr>
              <a:t>Designed as a stored</a:t>
            </a:r>
            <a:br>
              <a:rPr lang="en-US" dirty="0">
                <a:latin typeface="Roboto Light" panose="02000000000000000000" pitchFamily="2" charset="0"/>
                <a:ea typeface="Roboto Light" panose="02000000000000000000" pitchFamily="2" charset="0"/>
              </a:rPr>
            </a:br>
            <a:r>
              <a:rPr lang="en-US" dirty="0">
                <a:latin typeface="Roboto Light" panose="02000000000000000000" pitchFamily="2" charset="0"/>
                <a:ea typeface="Roboto Light" panose="02000000000000000000" pitchFamily="2" charset="0"/>
              </a:rPr>
              <a:t>program computer</a:t>
            </a:r>
          </a:p>
          <a:p>
            <a:pPr marL="0" indent="0">
              <a:lnSpc>
                <a:spcPct val="100000"/>
              </a:lnSpc>
              <a:spcBef>
                <a:spcPts val="3000"/>
              </a:spcBef>
              <a:buNone/>
            </a:pPr>
            <a:r>
              <a:rPr lang="en-US" dirty="0">
                <a:latin typeface="Roboto Light" panose="02000000000000000000" pitchFamily="2" charset="0"/>
                <a:ea typeface="Roboto Light" panose="02000000000000000000" pitchFamily="2" charset="0"/>
              </a:rPr>
              <a:t>Programmed using </a:t>
            </a:r>
            <a:br>
              <a:rPr lang="en-US" dirty="0">
                <a:latin typeface="Roboto Light" panose="02000000000000000000" pitchFamily="2" charset="0"/>
                <a:ea typeface="Roboto Light" panose="02000000000000000000" pitchFamily="2" charset="0"/>
              </a:rPr>
            </a:br>
            <a:r>
              <a:rPr lang="en-US" dirty="0">
                <a:latin typeface="Roboto Light" panose="02000000000000000000" pitchFamily="2" charset="0"/>
                <a:ea typeface="Roboto Light" panose="02000000000000000000" pitchFamily="2" charset="0"/>
              </a:rPr>
              <a:t>punched cards</a:t>
            </a:r>
          </a:p>
        </p:txBody>
      </p:sp>
      <p:pic>
        <p:nvPicPr>
          <p:cNvPr id="9" name="Picture 8">
            <a:extLst>
              <a:ext uri="{FF2B5EF4-FFF2-40B4-BE49-F238E27FC236}">
                <a16:creationId xmlns:a16="http://schemas.microsoft.com/office/drawing/2014/main" id="{C1D1556A-4AE3-48CE-A4DE-166E9E830B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2763" y="1690688"/>
            <a:ext cx="6096000" cy="4286250"/>
          </a:xfrm>
          <a:prstGeom prst="rect">
            <a:avLst/>
          </a:prstGeom>
        </p:spPr>
      </p:pic>
    </p:spTree>
    <p:extLst>
      <p:ext uri="{BB962C8B-B14F-4D97-AF65-F5344CB8AC3E}">
        <p14:creationId xmlns:p14="http://schemas.microsoft.com/office/powerpoint/2010/main" val="85140057"/>
      </p:ext>
    </p:extLst>
  </p:cSld>
  <p:clrMapOvr>
    <a:masterClrMapping/>
  </p:clrMapOvr>
</p:sld>
</file>

<file path=ppt/theme/theme1.xml><?xml version="1.0" encoding="utf-8"?>
<a:theme xmlns:a="http://schemas.openxmlformats.org/drawingml/2006/main" name="Office Theme">
  <a:themeElements>
    <a:clrScheme name="Custom 2">
      <a:dk1>
        <a:sysClr val="windowText" lastClr="000000"/>
      </a:dk1>
      <a:lt1>
        <a:sysClr val="window" lastClr="FFFFFF"/>
      </a:lt1>
      <a:dk2>
        <a:srgbClr val="44546A"/>
      </a:dk2>
      <a:lt2>
        <a:srgbClr val="E7E6E6"/>
      </a:lt2>
      <a:accent1>
        <a:srgbClr val="5254A3"/>
      </a:accent1>
      <a:accent2>
        <a:srgbClr val="8CA252"/>
      </a:accent2>
      <a:accent3>
        <a:srgbClr val="BD9E39"/>
      </a:accent3>
      <a:accent4>
        <a:srgbClr val="AD494A"/>
      </a:accent4>
      <a:accent5>
        <a:srgbClr val="A55194"/>
      </a:accent5>
      <a:accent6>
        <a:srgbClr val="A5A5A5"/>
      </a:accent6>
      <a:hlink>
        <a:srgbClr val="0563C1"/>
      </a:hlink>
      <a:folHlink>
        <a:srgbClr val="954F72"/>
      </a:folHlink>
    </a:clrScheme>
    <a:fontScheme name="Roboto">
      <a:majorFont>
        <a:latin typeface="Roboto Medium"/>
        <a:ea typeface=""/>
        <a:cs typeface=""/>
      </a:majorFont>
      <a:minorFont>
        <a:latin typeface="Robo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5753</TotalTime>
  <Words>1653</Words>
  <Application>Microsoft Office PowerPoint</Application>
  <PresentationFormat>Widescreen</PresentationFormat>
  <Paragraphs>167</Paragraphs>
  <Slides>32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Roboto</vt:lpstr>
      <vt:lpstr>Roboto Light</vt:lpstr>
      <vt:lpstr>Roboto Medium</vt:lpstr>
      <vt:lpstr>Roboto Thin</vt:lpstr>
      <vt:lpstr>Office Theme</vt:lpstr>
      <vt:lpstr>Cultures of Programming Lessons from 70 years of learning  how to control the electronic computer     Tomas Petricek, University of Kent tomas@tomasp.net | @tomaspetricek</vt:lpstr>
      <vt:lpstr>Structure of Scientific Revolutions (1962)</vt:lpstr>
      <vt:lpstr>Different ways of programming?</vt:lpstr>
      <vt:lpstr>Scene 1</vt:lpstr>
      <vt:lpstr>PowerPoint Presentation</vt:lpstr>
      <vt:lpstr>“The ENIAC was a son of a bitch to program”      Betty Jean Jennings Bartik</vt:lpstr>
      <vt:lpstr>Debugging the ENIAC</vt:lpstr>
      <vt:lpstr>Hackers and Mathematicians</vt:lpstr>
      <vt:lpstr>Programming the EDSAC</vt:lpstr>
      <vt:lpstr>Debugging the EDSAC</vt:lpstr>
      <vt:lpstr>Debugging the EDSAC</vt:lpstr>
      <vt:lpstr>PowerPoint Presentation</vt:lpstr>
      <vt:lpstr>Scene 2</vt:lpstr>
      <vt:lpstr>PowerPoint Presentation</vt:lpstr>
      <vt:lpstr>Programming TX family computers</vt:lpstr>
      <vt:lpstr>But interactive computing is expensive!</vt:lpstr>
      <vt:lpstr>Creative culture enters the scene in 1960s</vt:lpstr>
      <vt:lpstr>Business culture strikes back in 1970s</vt:lpstr>
      <vt:lpstr>PowerPoint Presentation</vt:lpstr>
      <vt:lpstr>Interlude</vt:lpstr>
      <vt:lpstr>Why cultures of programming </vt:lpstr>
      <vt:lpstr>Scene 3</vt:lpstr>
      <vt:lpstr>PowerPoint Presentation</vt:lpstr>
      <vt:lpstr>When technology became language</vt:lpstr>
      <vt:lpstr>Creative origins of Smalltalk</vt:lpstr>
      <vt:lpstr>Interacting with Smalltalk</vt:lpstr>
      <vt:lpstr>What killed Smalltalk?</vt:lpstr>
      <vt:lpstr>Where programming is still interacting?</vt:lpstr>
      <vt:lpstr>PowerPoint Presentation</vt:lpstr>
      <vt:lpstr>Conclusions</vt:lpstr>
      <vt:lpstr>Cultures of Programming</vt:lpstr>
      <vt:lpstr>Thank you! Mathematical, engineering, hacker, business and creative cultures  to make sense of programming!   Tomas Petricek, University of Kent tomas@tomasp.net | @tomaspetricek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Tomas Petricek</dc:creator>
  <cp:lastModifiedBy>Tomas Petricek</cp:lastModifiedBy>
  <cp:revision>73</cp:revision>
  <dcterms:created xsi:type="dcterms:W3CDTF">2020-11-01T02:04:29Z</dcterms:created>
  <dcterms:modified xsi:type="dcterms:W3CDTF">2020-11-05T01:58:10Z</dcterms:modified>
</cp:coreProperties>
</file>

<file path=docProps/thumbnail.jpeg>
</file>